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Poppins Bold" charset="1" panose="00000800000000000000"/>
      <p:regular r:id="rId15"/>
    </p:embeddedFont>
    <p:embeddedFont>
      <p:font typeface="Poppins" charset="1" panose="00000500000000000000"/>
      <p:regular r:id="rId16"/>
    </p:embeddedFont>
    <p:embeddedFont>
      <p:font typeface="Open Sans" charset="1" panose="000000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jpeg>
</file>

<file path=ppt/media/image12.jpeg>
</file>

<file path=ppt/media/image13.png>
</file>

<file path=ppt/media/image14.png>
</file>

<file path=ppt/media/image15.jpeg>
</file>

<file path=ppt/media/image16.jpeg>
</file>

<file path=ppt/media/image17.png>
</file>

<file path=ppt/media/image18.jpeg>
</file>

<file path=ppt/media/image2.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12.jpe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1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5.jpeg" Type="http://schemas.openxmlformats.org/officeDocument/2006/relationships/image"/><Relationship Id="rId5" Target="../media/image16.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7.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5325267" y="-2297768"/>
            <a:ext cx="12962733" cy="12962733"/>
            <a:chOff x="0" y="0"/>
            <a:chExt cx="6350000" cy="6350000"/>
          </a:xfrm>
        </p:grpSpPr>
        <p:sp>
          <p:nvSpPr>
            <p:cNvPr name="Freeform 3" id="3"/>
            <p:cNvSpPr/>
            <p:nvPr/>
          </p:nvSpPr>
          <p:spPr>
            <a:xfrm flipH="false" flipV="false" rot="0">
              <a:off x="-95377" y="-95377"/>
              <a:ext cx="6540754" cy="6540754"/>
            </a:xfrm>
            <a:custGeom>
              <a:avLst/>
              <a:gdLst/>
              <a:ahLst/>
              <a:cxnLst/>
              <a:rect r="r" b="b" t="t" l="l"/>
              <a:pathLst>
                <a:path h="6540754" w="6540754">
                  <a:moveTo>
                    <a:pt x="6540754" y="0"/>
                  </a:moveTo>
                  <a:lnTo>
                    <a:pt x="0" y="6540754"/>
                  </a:lnTo>
                  <a:lnTo>
                    <a:pt x="6540754" y="6540754"/>
                  </a:lnTo>
                  <a:close/>
                </a:path>
              </a:pathLst>
            </a:custGeom>
            <a:blipFill>
              <a:blip r:embed="rId2"/>
              <a:stretch>
                <a:fillRect l="0" t="-24999" r="0" b="-24999"/>
              </a:stretch>
            </a:blipFill>
          </p:spPr>
        </p:sp>
      </p:grpSp>
      <p:grpSp>
        <p:nvGrpSpPr>
          <p:cNvPr name="Group 4" id="4"/>
          <p:cNvGrpSpPr/>
          <p:nvPr/>
        </p:nvGrpSpPr>
        <p:grpSpPr>
          <a:xfrm rot="-2700000">
            <a:off x="2023374" y="8628063"/>
            <a:ext cx="4802710" cy="4802710"/>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F4F4F4"/>
            </a:solidFill>
          </p:spPr>
        </p:sp>
        <p:sp>
          <p:nvSpPr>
            <p:cNvPr name="TextBox 6" id="6"/>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2700000">
            <a:off x="11844164" y="-3447868"/>
            <a:ext cx="4802710" cy="480271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5DE0E6">
                    <a:alpha val="100000"/>
                  </a:srgbClr>
                </a:gs>
                <a:gs pos="100000">
                  <a:srgbClr val="004AAD">
                    <a:alpha val="100000"/>
                  </a:srgbClr>
                </a:gs>
              </a:gsLst>
              <a:lin ang="0"/>
            </a:gradFill>
          </p:spPr>
        </p:sp>
        <p:sp>
          <p:nvSpPr>
            <p:cNvPr name="TextBox 9" id="9"/>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2700000">
            <a:off x="-472116" y="8263609"/>
            <a:ext cx="4802710" cy="480271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004AAD">
                    <a:alpha val="100000"/>
                  </a:srgbClr>
                </a:gs>
                <a:gs pos="100000">
                  <a:srgbClr val="CB6CE6">
                    <a:alpha val="100000"/>
                  </a:srgbClr>
                </a:gs>
              </a:gsLst>
              <a:lin ang="0"/>
            </a:gradFill>
          </p:spPr>
        </p:sp>
        <p:sp>
          <p:nvSpPr>
            <p:cNvPr name="TextBox 12" id="12"/>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13" id="13"/>
          <p:cNvGrpSpPr/>
          <p:nvPr/>
        </p:nvGrpSpPr>
        <p:grpSpPr>
          <a:xfrm rot="-2700000">
            <a:off x="14876362" y="-2401355"/>
            <a:ext cx="4802710" cy="4802710"/>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5757">
                    <a:alpha val="100000"/>
                  </a:srgbClr>
                </a:gs>
                <a:gs pos="100000">
                  <a:srgbClr val="8C52FF">
                    <a:alpha val="100000"/>
                  </a:srgbClr>
                </a:gs>
              </a:gsLst>
              <a:lin ang="0"/>
            </a:gradFill>
          </p:spPr>
        </p:sp>
        <p:sp>
          <p:nvSpPr>
            <p:cNvPr name="TextBox 15" id="15"/>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16" id="16"/>
          <p:cNvGrpSpPr/>
          <p:nvPr/>
        </p:nvGrpSpPr>
        <p:grpSpPr>
          <a:xfrm rot="-2700000">
            <a:off x="2045097" y="9507110"/>
            <a:ext cx="4802710" cy="4802710"/>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8C52FF">
                    <a:alpha val="100000"/>
                  </a:srgbClr>
                </a:gs>
                <a:gs pos="100000">
                  <a:srgbClr val="FF914D">
                    <a:alpha val="100000"/>
                  </a:srgbClr>
                </a:gs>
              </a:gsLst>
              <a:lin ang="0"/>
            </a:gradFill>
          </p:spPr>
        </p:sp>
        <p:sp>
          <p:nvSpPr>
            <p:cNvPr name="TextBox 18" id="18"/>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19" id="19"/>
          <p:cNvGrpSpPr/>
          <p:nvPr/>
        </p:nvGrpSpPr>
        <p:grpSpPr>
          <a:xfrm rot="-2700000">
            <a:off x="11844164" y="-4057466"/>
            <a:ext cx="4802710" cy="4802710"/>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38100" cap="sq">
              <a:solidFill>
                <a:srgbClr val="FFFFFF"/>
              </a:solidFill>
              <a:prstDash val="solid"/>
              <a:miter/>
            </a:ln>
          </p:spPr>
        </p:sp>
        <p:sp>
          <p:nvSpPr>
            <p:cNvPr name="TextBox 21" id="21"/>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22" id="22"/>
          <p:cNvGrpSpPr/>
          <p:nvPr/>
        </p:nvGrpSpPr>
        <p:grpSpPr>
          <a:xfrm rot="-2700000">
            <a:off x="2045097" y="10075771"/>
            <a:ext cx="4802710" cy="4802710"/>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38100" cap="sq">
              <a:solidFill>
                <a:srgbClr val="FFFFFF"/>
              </a:solidFill>
              <a:prstDash val="solid"/>
              <a:miter/>
            </a:ln>
          </p:spPr>
        </p:sp>
        <p:sp>
          <p:nvSpPr>
            <p:cNvPr name="TextBox 24" id="24"/>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25" id="25"/>
          <p:cNvGrpSpPr/>
          <p:nvPr/>
        </p:nvGrpSpPr>
        <p:grpSpPr>
          <a:xfrm rot="-2700000">
            <a:off x="14876362" y="-3233068"/>
            <a:ext cx="4802710" cy="4802710"/>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38100" cap="sq">
              <a:solidFill>
                <a:srgbClr val="FFFFFF"/>
              </a:solidFill>
              <a:prstDash val="solid"/>
              <a:miter/>
            </a:ln>
          </p:spPr>
        </p:sp>
        <p:sp>
          <p:nvSpPr>
            <p:cNvPr name="TextBox 27" id="27"/>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28" id="28"/>
          <p:cNvGrpSpPr/>
          <p:nvPr/>
        </p:nvGrpSpPr>
        <p:grpSpPr>
          <a:xfrm rot="-2700000">
            <a:off x="-472116" y="8912205"/>
            <a:ext cx="4802710" cy="4802710"/>
            <a:chOff x="0" y="0"/>
            <a:chExt cx="812800" cy="812800"/>
          </a:xfrm>
        </p:grpSpPr>
        <p:sp>
          <p:nvSpPr>
            <p:cNvPr name="Freeform 29" id="2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38100" cap="sq">
              <a:solidFill>
                <a:srgbClr val="FFFFFF"/>
              </a:solidFill>
              <a:prstDash val="solid"/>
              <a:miter/>
            </a:ln>
          </p:spPr>
        </p:sp>
        <p:sp>
          <p:nvSpPr>
            <p:cNvPr name="TextBox 30" id="30"/>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sp>
        <p:nvSpPr>
          <p:cNvPr name="Freeform 31" id="31"/>
          <p:cNvSpPr/>
          <p:nvPr/>
        </p:nvSpPr>
        <p:spPr>
          <a:xfrm flipH="false" flipV="false" rot="0">
            <a:off x="-3076309" y="209058"/>
            <a:ext cx="3657600" cy="2007108"/>
          </a:xfrm>
          <a:custGeom>
            <a:avLst/>
            <a:gdLst/>
            <a:ahLst/>
            <a:cxnLst/>
            <a:rect r="r" b="b" t="t" l="l"/>
            <a:pathLst>
              <a:path h="2007108" w="3657600">
                <a:moveTo>
                  <a:pt x="0" y="0"/>
                </a:moveTo>
                <a:lnTo>
                  <a:pt x="3657600" y="0"/>
                </a:lnTo>
                <a:lnTo>
                  <a:pt x="3657600" y="2007108"/>
                </a:lnTo>
                <a:lnTo>
                  <a:pt x="0" y="200710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2" id="32"/>
          <p:cNvSpPr/>
          <p:nvPr/>
        </p:nvSpPr>
        <p:spPr>
          <a:xfrm flipH="false" flipV="false" rot="0">
            <a:off x="1338542" y="822297"/>
            <a:ext cx="522620" cy="386739"/>
          </a:xfrm>
          <a:custGeom>
            <a:avLst/>
            <a:gdLst/>
            <a:ahLst/>
            <a:cxnLst/>
            <a:rect r="r" b="b" t="t" l="l"/>
            <a:pathLst>
              <a:path h="386739" w="522620">
                <a:moveTo>
                  <a:pt x="0" y="0"/>
                </a:moveTo>
                <a:lnTo>
                  <a:pt x="522620" y="0"/>
                </a:lnTo>
                <a:lnTo>
                  <a:pt x="522620" y="386738"/>
                </a:lnTo>
                <a:lnTo>
                  <a:pt x="0" y="38673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33" id="33"/>
          <p:cNvSpPr txBox="true"/>
          <p:nvPr/>
        </p:nvSpPr>
        <p:spPr>
          <a:xfrm rot="0">
            <a:off x="1338542" y="1738311"/>
            <a:ext cx="8753697" cy="1854705"/>
          </a:xfrm>
          <a:prstGeom prst="rect">
            <a:avLst/>
          </a:prstGeom>
        </p:spPr>
        <p:txBody>
          <a:bodyPr anchor="t" rtlCol="false" tIns="0" lIns="0" bIns="0" rIns="0">
            <a:spAutoFit/>
          </a:bodyPr>
          <a:lstStyle/>
          <a:p>
            <a:pPr algn="l">
              <a:lnSpc>
                <a:spcPts val="13570"/>
              </a:lnSpc>
            </a:pPr>
            <a:r>
              <a:rPr lang="en-US" sz="11800">
                <a:solidFill>
                  <a:srgbClr val="FF5757"/>
                </a:solidFill>
                <a:latin typeface="Poppins Bold"/>
              </a:rPr>
              <a:t>TEL-U</a:t>
            </a:r>
          </a:p>
        </p:txBody>
      </p:sp>
      <p:sp>
        <p:nvSpPr>
          <p:cNvPr name="TextBox 34" id="34"/>
          <p:cNvSpPr txBox="true"/>
          <p:nvPr/>
        </p:nvSpPr>
        <p:spPr>
          <a:xfrm rot="0">
            <a:off x="1338542" y="3429944"/>
            <a:ext cx="9916070" cy="1854705"/>
          </a:xfrm>
          <a:prstGeom prst="rect">
            <a:avLst/>
          </a:prstGeom>
        </p:spPr>
        <p:txBody>
          <a:bodyPr anchor="t" rtlCol="false" tIns="0" lIns="0" bIns="0" rIns="0">
            <a:spAutoFit/>
          </a:bodyPr>
          <a:lstStyle/>
          <a:p>
            <a:pPr algn="l">
              <a:lnSpc>
                <a:spcPts val="13570"/>
              </a:lnSpc>
            </a:pPr>
            <a:r>
              <a:rPr lang="en-US" sz="11800">
                <a:solidFill>
                  <a:srgbClr val="FF3131"/>
                </a:solidFill>
                <a:latin typeface="Poppins Bold"/>
              </a:rPr>
              <a:t>LIBCONNECT</a:t>
            </a:r>
          </a:p>
        </p:txBody>
      </p:sp>
      <p:sp>
        <p:nvSpPr>
          <p:cNvPr name="TextBox 35" id="35"/>
          <p:cNvSpPr txBox="true"/>
          <p:nvPr/>
        </p:nvSpPr>
        <p:spPr>
          <a:xfrm rot="0">
            <a:off x="1338542" y="5491587"/>
            <a:ext cx="7129898" cy="387358"/>
          </a:xfrm>
          <a:prstGeom prst="rect">
            <a:avLst/>
          </a:prstGeom>
        </p:spPr>
        <p:txBody>
          <a:bodyPr anchor="t" rtlCol="false" tIns="0" lIns="0" bIns="0" rIns="0">
            <a:spAutoFit/>
          </a:bodyPr>
          <a:lstStyle/>
          <a:p>
            <a:pPr algn="l">
              <a:lnSpc>
                <a:spcPts val="2876"/>
              </a:lnSpc>
            </a:pPr>
            <a:r>
              <a:rPr lang="en-US" sz="2501" spc="380">
                <a:solidFill>
                  <a:srgbClr val="302132"/>
                </a:solidFill>
                <a:latin typeface="Poppins"/>
              </a:rPr>
              <a:t>APLIKASI PEMINJAMAN BUKU ONLINE</a:t>
            </a:r>
          </a:p>
        </p:txBody>
      </p:sp>
      <p:sp>
        <p:nvSpPr>
          <p:cNvPr name="TextBox 36" id="36"/>
          <p:cNvSpPr txBox="true"/>
          <p:nvPr/>
        </p:nvSpPr>
        <p:spPr>
          <a:xfrm rot="0">
            <a:off x="1338542" y="6415313"/>
            <a:ext cx="5028327" cy="505009"/>
          </a:xfrm>
          <a:prstGeom prst="rect">
            <a:avLst/>
          </a:prstGeom>
        </p:spPr>
        <p:txBody>
          <a:bodyPr anchor="t" rtlCol="false" tIns="0" lIns="0" bIns="0" rIns="0">
            <a:spAutoFit/>
          </a:bodyPr>
          <a:lstStyle/>
          <a:p>
            <a:pPr algn="l">
              <a:lnSpc>
                <a:spcPts val="3615"/>
              </a:lnSpc>
            </a:pPr>
            <a:r>
              <a:rPr lang="en-US" sz="3143">
                <a:solidFill>
                  <a:srgbClr val="545454"/>
                </a:solidFill>
                <a:latin typeface="Poppins Bold"/>
              </a:rPr>
              <a:t>OLEH : KELOMPOK 7</a:t>
            </a:r>
          </a:p>
        </p:txBody>
      </p:sp>
      <p:sp>
        <p:nvSpPr>
          <p:cNvPr name="TextBox 37" id="37"/>
          <p:cNvSpPr txBox="true"/>
          <p:nvPr/>
        </p:nvSpPr>
        <p:spPr>
          <a:xfrm rot="0">
            <a:off x="2015738" y="848630"/>
            <a:ext cx="5267959" cy="343462"/>
          </a:xfrm>
          <a:prstGeom prst="rect">
            <a:avLst/>
          </a:prstGeom>
        </p:spPr>
        <p:txBody>
          <a:bodyPr anchor="t" rtlCol="false" tIns="0" lIns="0" bIns="0" rIns="0">
            <a:spAutoFit/>
          </a:bodyPr>
          <a:lstStyle/>
          <a:p>
            <a:pPr algn="l">
              <a:lnSpc>
                <a:spcPts val="2533"/>
              </a:lnSpc>
            </a:pPr>
            <a:r>
              <a:rPr lang="en-US" sz="2203">
                <a:solidFill>
                  <a:srgbClr val="21264D"/>
                </a:solidFill>
                <a:latin typeface="Poppins Bold"/>
              </a:rPr>
              <a:t>UNIVERSITAS TELKOM SURABAYA</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AFAFA"/>
        </a:solidFill>
      </p:bgPr>
    </p:bg>
    <p:spTree>
      <p:nvGrpSpPr>
        <p:cNvPr id="1" name=""/>
        <p:cNvGrpSpPr/>
        <p:nvPr/>
      </p:nvGrpSpPr>
      <p:grpSpPr>
        <a:xfrm>
          <a:off x="0" y="0"/>
          <a:ext cx="0" cy="0"/>
          <a:chOff x="0" y="0"/>
          <a:chExt cx="0" cy="0"/>
        </a:xfrm>
      </p:grpSpPr>
      <p:sp>
        <p:nvSpPr>
          <p:cNvPr name="TextBox 2" id="2"/>
          <p:cNvSpPr txBox="true"/>
          <p:nvPr/>
        </p:nvSpPr>
        <p:spPr>
          <a:xfrm rot="0">
            <a:off x="2390847" y="2688957"/>
            <a:ext cx="13506305" cy="1342786"/>
          </a:xfrm>
          <a:prstGeom prst="rect">
            <a:avLst/>
          </a:prstGeom>
        </p:spPr>
        <p:txBody>
          <a:bodyPr anchor="t" rtlCol="false" tIns="0" lIns="0" bIns="0" rIns="0">
            <a:spAutoFit/>
          </a:bodyPr>
          <a:lstStyle/>
          <a:p>
            <a:pPr algn="ctr">
              <a:lnSpc>
                <a:spcPts val="9822"/>
              </a:lnSpc>
            </a:pPr>
            <a:r>
              <a:rPr lang="en-US" sz="8540">
                <a:solidFill>
                  <a:srgbClr val="302132"/>
                </a:solidFill>
                <a:latin typeface="Poppins Bold"/>
              </a:rPr>
              <a:t>ANGGOTA KELOMPOK</a:t>
            </a:r>
          </a:p>
        </p:txBody>
      </p:sp>
      <p:grpSp>
        <p:nvGrpSpPr>
          <p:cNvPr name="Group 3" id="3"/>
          <p:cNvGrpSpPr/>
          <p:nvPr/>
        </p:nvGrpSpPr>
        <p:grpSpPr>
          <a:xfrm rot="0">
            <a:off x="2054178" y="5058897"/>
            <a:ext cx="3055764" cy="1985866"/>
            <a:chOff x="0" y="0"/>
            <a:chExt cx="1443573" cy="938143"/>
          </a:xfrm>
        </p:grpSpPr>
        <p:sp>
          <p:nvSpPr>
            <p:cNvPr name="Freeform 4" id="4"/>
            <p:cNvSpPr/>
            <p:nvPr/>
          </p:nvSpPr>
          <p:spPr>
            <a:xfrm flipH="false" flipV="false" rot="0">
              <a:off x="0" y="0"/>
              <a:ext cx="1443573" cy="938143"/>
            </a:xfrm>
            <a:custGeom>
              <a:avLst/>
              <a:gdLst/>
              <a:ahLst/>
              <a:cxnLst/>
              <a:rect r="r" b="b" t="t" l="l"/>
              <a:pathLst>
                <a:path h="938143" w="1443573">
                  <a:moveTo>
                    <a:pt x="0" y="0"/>
                  </a:moveTo>
                  <a:lnTo>
                    <a:pt x="1443573" y="0"/>
                  </a:lnTo>
                  <a:lnTo>
                    <a:pt x="1443573" y="938143"/>
                  </a:lnTo>
                  <a:lnTo>
                    <a:pt x="0" y="938143"/>
                  </a:lnTo>
                  <a:close/>
                </a:path>
              </a:pathLst>
            </a:custGeom>
            <a:gradFill rotWithShape="true">
              <a:gsLst>
                <a:gs pos="0">
                  <a:srgbClr val="8C52FF">
                    <a:alpha val="100000"/>
                  </a:srgbClr>
                </a:gs>
                <a:gs pos="100000">
                  <a:srgbClr val="5CE1E6">
                    <a:alpha val="100000"/>
                  </a:srgbClr>
                </a:gs>
              </a:gsLst>
              <a:lin ang="0"/>
            </a:gradFill>
          </p:spPr>
        </p:sp>
        <p:sp>
          <p:nvSpPr>
            <p:cNvPr name="TextBox 5" id="5"/>
            <p:cNvSpPr txBox="true"/>
            <p:nvPr/>
          </p:nvSpPr>
          <p:spPr>
            <a:xfrm>
              <a:off x="0" y="-38100"/>
              <a:ext cx="1443573" cy="97624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7616118" y="5058897"/>
            <a:ext cx="3055764" cy="1985866"/>
            <a:chOff x="0" y="0"/>
            <a:chExt cx="1443573" cy="938143"/>
          </a:xfrm>
        </p:grpSpPr>
        <p:sp>
          <p:nvSpPr>
            <p:cNvPr name="Freeform 7" id="7"/>
            <p:cNvSpPr/>
            <p:nvPr/>
          </p:nvSpPr>
          <p:spPr>
            <a:xfrm flipH="false" flipV="false" rot="0">
              <a:off x="0" y="0"/>
              <a:ext cx="1443573" cy="938143"/>
            </a:xfrm>
            <a:custGeom>
              <a:avLst/>
              <a:gdLst/>
              <a:ahLst/>
              <a:cxnLst/>
              <a:rect r="r" b="b" t="t" l="l"/>
              <a:pathLst>
                <a:path h="938143" w="1443573">
                  <a:moveTo>
                    <a:pt x="0" y="0"/>
                  </a:moveTo>
                  <a:lnTo>
                    <a:pt x="1443573" y="0"/>
                  </a:lnTo>
                  <a:lnTo>
                    <a:pt x="1443573" y="938143"/>
                  </a:lnTo>
                  <a:lnTo>
                    <a:pt x="0" y="938143"/>
                  </a:lnTo>
                  <a:close/>
                </a:path>
              </a:pathLst>
            </a:custGeom>
            <a:gradFill rotWithShape="true">
              <a:gsLst>
                <a:gs pos="0">
                  <a:srgbClr val="8C52FF">
                    <a:alpha val="100000"/>
                  </a:srgbClr>
                </a:gs>
                <a:gs pos="100000">
                  <a:srgbClr val="5CE1E6">
                    <a:alpha val="100000"/>
                  </a:srgbClr>
                </a:gs>
              </a:gsLst>
              <a:lin ang="0"/>
            </a:gradFill>
          </p:spPr>
        </p:sp>
        <p:sp>
          <p:nvSpPr>
            <p:cNvPr name="TextBox 8" id="8"/>
            <p:cNvSpPr txBox="true"/>
            <p:nvPr/>
          </p:nvSpPr>
          <p:spPr>
            <a:xfrm>
              <a:off x="0" y="-38100"/>
              <a:ext cx="1443573" cy="976243"/>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3178059" y="5058897"/>
            <a:ext cx="3055764" cy="1985866"/>
            <a:chOff x="0" y="0"/>
            <a:chExt cx="1443573" cy="938143"/>
          </a:xfrm>
        </p:grpSpPr>
        <p:sp>
          <p:nvSpPr>
            <p:cNvPr name="Freeform 10" id="10"/>
            <p:cNvSpPr/>
            <p:nvPr/>
          </p:nvSpPr>
          <p:spPr>
            <a:xfrm flipH="false" flipV="false" rot="0">
              <a:off x="0" y="0"/>
              <a:ext cx="1443573" cy="938143"/>
            </a:xfrm>
            <a:custGeom>
              <a:avLst/>
              <a:gdLst/>
              <a:ahLst/>
              <a:cxnLst/>
              <a:rect r="r" b="b" t="t" l="l"/>
              <a:pathLst>
                <a:path h="938143" w="1443573">
                  <a:moveTo>
                    <a:pt x="0" y="0"/>
                  </a:moveTo>
                  <a:lnTo>
                    <a:pt x="1443573" y="0"/>
                  </a:lnTo>
                  <a:lnTo>
                    <a:pt x="1443573" y="938143"/>
                  </a:lnTo>
                  <a:lnTo>
                    <a:pt x="0" y="938143"/>
                  </a:lnTo>
                  <a:close/>
                </a:path>
              </a:pathLst>
            </a:custGeom>
            <a:gradFill rotWithShape="true">
              <a:gsLst>
                <a:gs pos="0">
                  <a:srgbClr val="8C52FF">
                    <a:alpha val="100000"/>
                  </a:srgbClr>
                </a:gs>
                <a:gs pos="100000">
                  <a:srgbClr val="5CE1E6">
                    <a:alpha val="100000"/>
                  </a:srgbClr>
                </a:gs>
              </a:gsLst>
              <a:lin ang="0"/>
            </a:gradFill>
          </p:spPr>
        </p:sp>
        <p:sp>
          <p:nvSpPr>
            <p:cNvPr name="TextBox 11" id="11"/>
            <p:cNvSpPr txBox="true"/>
            <p:nvPr/>
          </p:nvSpPr>
          <p:spPr>
            <a:xfrm>
              <a:off x="0" y="-38100"/>
              <a:ext cx="1443573" cy="976243"/>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711350" y="4869943"/>
            <a:ext cx="3741419" cy="1782451"/>
            <a:chOff x="0" y="0"/>
            <a:chExt cx="1767483" cy="842047"/>
          </a:xfrm>
        </p:grpSpPr>
        <p:sp>
          <p:nvSpPr>
            <p:cNvPr name="Freeform 13" id="13"/>
            <p:cNvSpPr/>
            <p:nvPr/>
          </p:nvSpPr>
          <p:spPr>
            <a:xfrm flipH="false" flipV="false" rot="0">
              <a:off x="0" y="0"/>
              <a:ext cx="1767483" cy="842047"/>
            </a:xfrm>
            <a:custGeom>
              <a:avLst/>
              <a:gdLst/>
              <a:ahLst/>
              <a:cxnLst/>
              <a:rect r="r" b="b" t="t" l="l"/>
              <a:pathLst>
                <a:path h="842047" w="1767483">
                  <a:moveTo>
                    <a:pt x="0" y="0"/>
                  </a:moveTo>
                  <a:lnTo>
                    <a:pt x="1767483" y="0"/>
                  </a:lnTo>
                  <a:lnTo>
                    <a:pt x="1767483" y="842047"/>
                  </a:lnTo>
                  <a:lnTo>
                    <a:pt x="0" y="842047"/>
                  </a:lnTo>
                  <a:close/>
                </a:path>
              </a:pathLst>
            </a:custGeom>
            <a:solidFill>
              <a:srgbClr val="21264D"/>
            </a:solidFill>
          </p:spPr>
        </p:sp>
        <p:sp>
          <p:nvSpPr>
            <p:cNvPr name="TextBox 14" id="14"/>
            <p:cNvSpPr txBox="true"/>
            <p:nvPr/>
          </p:nvSpPr>
          <p:spPr>
            <a:xfrm>
              <a:off x="0" y="-38100"/>
              <a:ext cx="1767483" cy="880147"/>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7273290" y="4869943"/>
            <a:ext cx="3741419" cy="1782451"/>
            <a:chOff x="0" y="0"/>
            <a:chExt cx="1767483" cy="842047"/>
          </a:xfrm>
        </p:grpSpPr>
        <p:sp>
          <p:nvSpPr>
            <p:cNvPr name="Freeform 16" id="16"/>
            <p:cNvSpPr/>
            <p:nvPr/>
          </p:nvSpPr>
          <p:spPr>
            <a:xfrm flipH="false" flipV="false" rot="0">
              <a:off x="0" y="0"/>
              <a:ext cx="1767483" cy="842047"/>
            </a:xfrm>
            <a:custGeom>
              <a:avLst/>
              <a:gdLst/>
              <a:ahLst/>
              <a:cxnLst/>
              <a:rect r="r" b="b" t="t" l="l"/>
              <a:pathLst>
                <a:path h="842047" w="1767483">
                  <a:moveTo>
                    <a:pt x="0" y="0"/>
                  </a:moveTo>
                  <a:lnTo>
                    <a:pt x="1767483" y="0"/>
                  </a:lnTo>
                  <a:lnTo>
                    <a:pt x="1767483" y="842047"/>
                  </a:lnTo>
                  <a:lnTo>
                    <a:pt x="0" y="842047"/>
                  </a:lnTo>
                  <a:close/>
                </a:path>
              </a:pathLst>
            </a:custGeom>
            <a:solidFill>
              <a:srgbClr val="21264D"/>
            </a:solidFill>
          </p:spPr>
        </p:sp>
        <p:sp>
          <p:nvSpPr>
            <p:cNvPr name="TextBox 17" id="17"/>
            <p:cNvSpPr txBox="true"/>
            <p:nvPr/>
          </p:nvSpPr>
          <p:spPr>
            <a:xfrm>
              <a:off x="0" y="-38100"/>
              <a:ext cx="1767483" cy="880147"/>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12835231" y="4869943"/>
            <a:ext cx="3741419" cy="1782451"/>
            <a:chOff x="0" y="0"/>
            <a:chExt cx="1767483" cy="842047"/>
          </a:xfrm>
        </p:grpSpPr>
        <p:sp>
          <p:nvSpPr>
            <p:cNvPr name="Freeform 19" id="19"/>
            <p:cNvSpPr/>
            <p:nvPr/>
          </p:nvSpPr>
          <p:spPr>
            <a:xfrm flipH="false" flipV="false" rot="0">
              <a:off x="0" y="0"/>
              <a:ext cx="1767483" cy="842047"/>
            </a:xfrm>
            <a:custGeom>
              <a:avLst/>
              <a:gdLst/>
              <a:ahLst/>
              <a:cxnLst/>
              <a:rect r="r" b="b" t="t" l="l"/>
              <a:pathLst>
                <a:path h="842047" w="1767483">
                  <a:moveTo>
                    <a:pt x="0" y="0"/>
                  </a:moveTo>
                  <a:lnTo>
                    <a:pt x="1767483" y="0"/>
                  </a:lnTo>
                  <a:lnTo>
                    <a:pt x="1767483" y="842047"/>
                  </a:lnTo>
                  <a:lnTo>
                    <a:pt x="0" y="842047"/>
                  </a:lnTo>
                  <a:close/>
                </a:path>
              </a:pathLst>
            </a:custGeom>
            <a:solidFill>
              <a:srgbClr val="21264D"/>
            </a:solidFill>
          </p:spPr>
        </p:sp>
        <p:sp>
          <p:nvSpPr>
            <p:cNvPr name="TextBox 20" id="20"/>
            <p:cNvSpPr txBox="true"/>
            <p:nvPr/>
          </p:nvSpPr>
          <p:spPr>
            <a:xfrm>
              <a:off x="0" y="-38100"/>
              <a:ext cx="1767483" cy="880147"/>
            </a:xfrm>
            <a:prstGeom prst="rect">
              <a:avLst/>
            </a:prstGeom>
          </p:spPr>
          <p:txBody>
            <a:bodyPr anchor="ctr" rtlCol="false" tIns="50800" lIns="50800" bIns="50800" rIns="50800"/>
            <a:lstStyle/>
            <a:p>
              <a:pPr algn="ctr">
                <a:lnSpc>
                  <a:spcPts val="2659"/>
                </a:lnSpc>
              </a:pPr>
            </a:p>
          </p:txBody>
        </p:sp>
      </p:grpSp>
      <p:sp>
        <p:nvSpPr>
          <p:cNvPr name="TextBox 21" id="21"/>
          <p:cNvSpPr txBox="true"/>
          <p:nvPr/>
        </p:nvSpPr>
        <p:spPr>
          <a:xfrm rot="0">
            <a:off x="2054178" y="5049372"/>
            <a:ext cx="3109953" cy="1285240"/>
          </a:xfrm>
          <a:prstGeom prst="rect">
            <a:avLst/>
          </a:prstGeom>
        </p:spPr>
        <p:txBody>
          <a:bodyPr anchor="t" rtlCol="false" tIns="0" lIns="0" bIns="0" rIns="0">
            <a:spAutoFit/>
          </a:bodyPr>
          <a:lstStyle/>
          <a:p>
            <a:pPr algn="ctr">
              <a:lnSpc>
                <a:spcPts val="3334"/>
              </a:lnSpc>
            </a:pPr>
            <a:r>
              <a:rPr lang="en-US" sz="2899">
                <a:solidFill>
                  <a:srgbClr val="FFFFFF"/>
                </a:solidFill>
                <a:latin typeface="Poppins Bold"/>
              </a:rPr>
              <a:t>RETNA DWI EFRILIANI</a:t>
            </a:r>
          </a:p>
          <a:p>
            <a:pPr algn="ctr">
              <a:lnSpc>
                <a:spcPts val="3334"/>
              </a:lnSpc>
            </a:pPr>
            <a:r>
              <a:rPr lang="en-US" sz="2899">
                <a:solidFill>
                  <a:srgbClr val="FFFFFF"/>
                </a:solidFill>
                <a:latin typeface="Poppins Bold"/>
              </a:rPr>
              <a:t>1203210028</a:t>
            </a:r>
          </a:p>
        </p:txBody>
      </p:sp>
      <p:sp>
        <p:nvSpPr>
          <p:cNvPr name="TextBox 22" id="22"/>
          <p:cNvSpPr txBox="true"/>
          <p:nvPr/>
        </p:nvSpPr>
        <p:spPr>
          <a:xfrm rot="0">
            <a:off x="7616118" y="5079332"/>
            <a:ext cx="3055764" cy="1285240"/>
          </a:xfrm>
          <a:prstGeom prst="rect">
            <a:avLst/>
          </a:prstGeom>
        </p:spPr>
        <p:txBody>
          <a:bodyPr anchor="t" rtlCol="false" tIns="0" lIns="0" bIns="0" rIns="0">
            <a:spAutoFit/>
          </a:bodyPr>
          <a:lstStyle/>
          <a:p>
            <a:pPr algn="ctr">
              <a:lnSpc>
                <a:spcPts val="3334"/>
              </a:lnSpc>
            </a:pPr>
            <a:r>
              <a:rPr lang="en-US" sz="2899">
                <a:solidFill>
                  <a:srgbClr val="FFFFFF"/>
                </a:solidFill>
                <a:latin typeface="Poppins Bold"/>
              </a:rPr>
              <a:t>NURUL AZIZI HASIBUAN</a:t>
            </a:r>
          </a:p>
          <a:p>
            <a:pPr algn="ctr">
              <a:lnSpc>
                <a:spcPts val="3334"/>
              </a:lnSpc>
            </a:pPr>
            <a:r>
              <a:rPr lang="en-US" sz="2899">
                <a:solidFill>
                  <a:srgbClr val="FFFFFF"/>
                </a:solidFill>
                <a:latin typeface="Poppins Bold"/>
              </a:rPr>
              <a:t>1203210090</a:t>
            </a:r>
          </a:p>
        </p:txBody>
      </p:sp>
      <p:sp>
        <p:nvSpPr>
          <p:cNvPr name="TextBox 23" id="23"/>
          <p:cNvSpPr txBox="true"/>
          <p:nvPr/>
        </p:nvSpPr>
        <p:spPr>
          <a:xfrm rot="0">
            <a:off x="13178059" y="5079332"/>
            <a:ext cx="3055764" cy="1285240"/>
          </a:xfrm>
          <a:prstGeom prst="rect">
            <a:avLst/>
          </a:prstGeom>
        </p:spPr>
        <p:txBody>
          <a:bodyPr anchor="t" rtlCol="false" tIns="0" lIns="0" bIns="0" rIns="0">
            <a:spAutoFit/>
          </a:bodyPr>
          <a:lstStyle/>
          <a:p>
            <a:pPr algn="ctr">
              <a:lnSpc>
                <a:spcPts val="3335"/>
              </a:lnSpc>
            </a:pPr>
            <a:r>
              <a:rPr lang="en-US" sz="2900">
                <a:solidFill>
                  <a:srgbClr val="FFFFFF"/>
                </a:solidFill>
                <a:latin typeface="Poppins Bold"/>
              </a:rPr>
              <a:t>AISYA DWI AZAHRA</a:t>
            </a:r>
          </a:p>
          <a:p>
            <a:pPr algn="ctr">
              <a:lnSpc>
                <a:spcPts val="3335"/>
              </a:lnSpc>
            </a:pPr>
            <a:r>
              <a:rPr lang="en-US" sz="2900">
                <a:solidFill>
                  <a:srgbClr val="FFFFFF"/>
                </a:solidFill>
                <a:latin typeface="Poppins Bold"/>
              </a:rPr>
              <a:t>1203210127</a:t>
            </a:r>
          </a:p>
        </p:txBody>
      </p:sp>
      <p:grpSp>
        <p:nvGrpSpPr>
          <p:cNvPr name="Group 24" id="24"/>
          <p:cNvGrpSpPr/>
          <p:nvPr/>
        </p:nvGrpSpPr>
        <p:grpSpPr>
          <a:xfrm rot="6562038">
            <a:off x="-2368685" y="7508289"/>
            <a:ext cx="6794770" cy="7029681"/>
            <a:chOff x="0" y="0"/>
            <a:chExt cx="9059693" cy="9372909"/>
          </a:xfrm>
        </p:grpSpPr>
        <p:grpSp>
          <p:nvGrpSpPr>
            <p:cNvPr name="Group 25" id="25"/>
            <p:cNvGrpSpPr/>
            <p:nvPr/>
          </p:nvGrpSpPr>
          <p:grpSpPr>
            <a:xfrm rot="-2700000">
              <a:off x="1099575" y="2964119"/>
              <a:ext cx="5309215" cy="5309215"/>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F4F4F4"/>
              </a:solidFill>
            </p:spPr>
          </p:sp>
          <p:sp>
            <p:nvSpPr>
              <p:cNvPr name="TextBox 27" id="27"/>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28" id="28"/>
            <p:cNvGrpSpPr/>
            <p:nvPr/>
          </p:nvGrpSpPr>
          <p:grpSpPr>
            <a:xfrm rot="-2700000">
              <a:off x="1919586" y="1099575"/>
              <a:ext cx="5309215" cy="5309215"/>
              <a:chOff x="0" y="0"/>
              <a:chExt cx="812800" cy="812800"/>
            </a:xfrm>
          </p:grpSpPr>
          <p:sp>
            <p:nvSpPr>
              <p:cNvPr name="Freeform 29" id="2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66C4">
                      <a:alpha val="100000"/>
                    </a:srgbClr>
                  </a:gs>
                  <a:gs pos="100000">
                    <a:srgbClr val="FFDE59">
                      <a:alpha val="100000"/>
                    </a:srgbClr>
                  </a:gs>
                </a:gsLst>
                <a:lin ang="0"/>
              </a:gradFill>
            </p:spPr>
          </p:sp>
          <p:sp>
            <p:nvSpPr>
              <p:cNvPr name="TextBox 30" id="30"/>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31" id="31"/>
            <p:cNvGrpSpPr/>
            <p:nvPr/>
          </p:nvGrpSpPr>
          <p:grpSpPr>
            <a:xfrm rot="-2700000">
              <a:off x="1919586" y="2944532"/>
              <a:ext cx="5309215" cy="5309215"/>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DE59">
                      <a:alpha val="100000"/>
                    </a:srgbClr>
                  </a:gs>
                  <a:gs pos="100000">
                    <a:srgbClr val="FF914D">
                      <a:alpha val="100000"/>
                    </a:srgbClr>
                  </a:gs>
                </a:gsLst>
                <a:lin ang="0"/>
              </a:gradFill>
            </p:spPr>
          </p:sp>
          <p:sp>
            <p:nvSpPr>
              <p:cNvPr name="TextBox 33" id="33"/>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34" id="34"/>
            <p:cNvGrpSpPr/>
            <p:nvPr/>
          </p:nvGrpSpPr>
          <p:grpSpPr>
            <a:xfrm rot="-2700000">
              <a:off x="2582917" y="2944532"/>
              <a:ext cx="5309215" cy="5309215"/>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28575" cap="sq">
                <a:solidFill>
                  <a:srgbClr val="FFFFFF"/>
                </a:solidFill>
                <a:prstDash val="solid"/>
                <a:miter/>
              </a:ln>
            </p:spPr>
          </p:sp>
          <p:sp>
            <p:nvSpPr>
              <p:cNvPr name="TextBox 36" id="36"/>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37" id="37"/>
            <p:cNvGrpSpPr/>
            <p:nvPr/>
          </p:nvGrpSpPr>
          <p:grpSpPr>
            <a:xfrm rot="-2700000">
              <a:off x="2650903" y="1099575"/>
              <a:ext cx="5309215" cy="5309215"/>
              <a:chOff x="0" y="0"/>
              <a:chExt cx="812800" cy="812800"/>
            </a:xfrm>
          </p:grpSpPr>
          <p:sp>
            <p:nvSpPr>
              <p:cNvPr name="Freeform 38" id="3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28575" cap="sq">
                <a:solidFill>
                  <a:srgbClr val="FFFFFF"/>
                </a:solidFill>
                <a:prstDash val="solid"/>
                <a:miter/>
              </a:ln>
            </p:spPr>
          </p:sp>
          <p:sp>
            <p:nvSpPr>
              <p:cNvPr name="TextBox 39" id="39"/>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sp>
        <p:nvSpPr>
          <p:cNvPr name="Freeform 40" id="40"/>
          <p:cNvSpPr/>
          <p:nvPr/>
        </p:nvSpPr>
        <p:spPr>
          <a:xfrm flipH="false" flipV="false" rot="0">
            <a:off x="-3045964" y="209058"/>
            <a:ext cx="3657600" cy="2007108"/>
          </a:xfrm>
          <a:custGeom>
            <a:avLst/>
            <a:gdLst/>
            <a:ahLst/>
            <a:cxnLst/>
            <a:rect r="r" b="b" t="t" l="l"/>
            <a:pathLst>
              <a:path h="2007108" w="3657600">
                <a:moveTo>
                  <a:pt x="0" y="0"/>
                </a:moveTo>
                <a:lnTo>
                  <a:pt x="3657600" y="0"/>
                </a:lnTo>
                <a:lnTo>
                  <a:pt x="3657600" y="2007108"/>
                </a:lnTo>
                <a:lnTo>
                  <a:pt x="0" y="20071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1" id="41"/>
          <p:cNvSpPr/>
          <p:nvPr/>
        </p:nvSpPr>
        <p:spPr>
          <a:xfrm flipH="false" flipV="false" rot="0">
            <a:off x="17216759" y="508611"/>
            <a:ext cx="522620" cy="386739"/>
          </a:xfrm>
          <a:custGeom>
            <a:avLst/>
            <a:gdLst/>
            <a:ahLst/>
            <a:cxnLst/>
            <a:rect r="r" b="b" t="t" l="l"/>
            <a:pathLst>
              <a:path h="386739" w="522620">
                <a:moveTo>
                  <a:pt x="0" y="0"/>
                </a:moveTo>
                <a:lnTo>
                  <a:pt x="522620" y="0"/>
                </a:lnTo>
                <a:lnTo>
                  <a:pt x="522620" y="386739"/>
                </a:lnTo>
                <a:lnTo>
                  <a:pt x="0" y="38673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2" id="42"/>
          <p:cNvSpPr txBox="true"/>
          <p:nvPr/>
        </p:nvSpPr>
        <p:spPr>
          <a:xfrm rot="0">
            <a:off x="12316941" y="557509"/>
            <a:ext cx="4743887" cy="337841"/>
          </a:xfrm>
          <a:prstGeom prst="rect">
            <a:avLst/>
          </a:prstGeom>
        </p:spPr>
        <p:txBody>
          <a:bodyPr anchor="t" rtlCol="false" tIns="0" lIns="0" bIns="0" rIns="0">
            <a:spAutoFit/>
          </a:bodyPr>
          <a:lstStyle/>
          <a:p>
            <a:pPr algn="r">
              <a:lnSpc>
                <a:spcPts val="2533"/>
              </a:lnSpc>
            </a:pPr>
            <a:r>
              <a:rPr lang="en-US" sz="2203">
                <a:solidFill>
                  <a:srgbClr val="21264D"/>
                </a:solidFill>
                <a:latin typeface="Poppins Bold"/>
              </a:rPr>
              <a:t>UNIVERSITAS TELKOM SURABAYA</a:t>
            </a:r>
          </a:p>
        </p:txBody>
      </p:sp>
      <p:sp>
        <p:nvSpPr>
          <p:cNvPr name="Freeform 43" id="43"/>
          <p:cNvSpPr/>
          <p:nvPr/>
        </p:nvSpPr>
        <p:spPr>
          <a:xfrm flipH="false" flipV="false" rot="0">
            <a:off x="15897153" y="8131394"/>
            <a:ext cx="2165131" cy="2165131"/>
          </a:xfrm>
          <a:custGeom>
            <a:avLst/>
            <a:gdLst/>
            <a:ahLst/>
            <a:cxnLst/>
            <a:rect r="r" b="b" t="t" l="l"/>
            <a:pathLst>
              <a:path h="2165131" w="2165131">
                <a:moveTo>
                  <a:pt x="0" y="0"/>
                </a:moveTo>
                <a:lnTo>
                  <a:pt x="2165131" y="0"/>
                </a:lnTo>
                <a:lnTo>
                  <a:pt x="2165131" y="2165131"/>
                </a:lnTo>
                <a:lnTo>
                  <a:pt x="0" y="2165131"/>
                </a:lnTo>
                <a:lnTo>
                  <a:pt x="0" y="0"/>
                </a:lnTo>
                <a:close/>
              </a:path>
            </a:pathLst>
          </a:custGeom>
          <a:blipFill>
            <a:blip r:embed="rId6"/>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AFAFA"/>
        </a:solidFill>
      </p:bgPr>
    </p:bg>
    <p:spTree>
      <p:nvGrpSpPr>
        <p:cNvPr id="1" name=""/>
        <p:cNvGrpSpPr/>
        <p:nvPr/>
      </p:nvGrpSpPr>
      <p:grpSpPr>
        <a:xfrm>
          <a:off x="0" y="0"/>
          <a:ext cx="0" cy="0"/>
          <a:chOff x="0" y="0"/>
          <a:chExt cx="0" cy="0"/>
        </a:xfrm>
      </p:grpSpPr>
      <p:grpSp>
        <p:nvGrpSpPr>
          <p:cNvPr name="Group 2" id="2"/>
          <p:cNvGrpSpPr/>
          <p:nvPr/>
        </p:nvGrpSpPr>
        <p:grpSpPr>
          <a:xfrm rot="0">
            <a:off x="7628897" y="2226452"/>
            <a:ext cx="6783832" cy="5834095"/>
            <a:chOff x="0" y="0"/>
            <a:chExt cx="6350000" cy="5461000"/>
          </a:xfrm>
        </p:grpSpPr>
        <p:sp>
          <p:nvSpPr>
            <p:cNvPr name="Freeform 3" id="3"/>
            <p:cNvSpPr/>
            <p:nvPr/>
          </p:nvSpPr>
          <p:spPr>
            <a:xfrm flipH="false" flipV="false" rot="0">
              <a:off x="59563" y="32385"/>
              <a:ext cx="6230874" cy="5396230"/>
            </a:xfrm>
            <a:custGeom>
              <a:avLst/>
              <a:gdLst/>
              <a:ahLst/>
              <a:cxnLst/>
              <a:rect r="r" b="b" t="t" l="l"/>
              <a:pathLst>
                <a:path h="5396230" w="6230874">
                  <a:moveTo>
                    <a:pt x="3115437" y="0"/>
                  </a:moveTo>
                  <a:lnTo>
                    <a:pt x="0" y="5396230"/>
                  </a:lnTo>
                  <a:lnTo>
                    <a:pt x="6230874" y="5396230"/>
                  </a:lnTo>
                  <a:close/>
                </a:path>
              </a:pathLst>
            </a:custGeom>
            <a:blipFill>
              <a:blip r:embed="rId2"/>
              <a:stretch>
                <a:fillRect l="0" t="-36492" r="0" b="-36492"/>
              </a:stretch>
            </a:blipFill>
          </p:spPr>
        </p:sp>
      </p:grpSp>
      <p:grpSp>
        <p:nvGrpSpPr>
          <p:cNvPr name="Group 4" id="4"/>
          <p:cNvGrpSpPr/>
          <p:nvPr/>
        </p:nvGrpSpPr>
        <p:grpSpPr>
          <a:xfrm rot="0">
            <a:off x="11212098" y="2226452"/>
            <a:ext cx="6736831" cy="5834095"/>
            <a:chOff x="0" y="0"/>
            <a:chExt cx="6350000" cy="5499100"/>
          </a:xfrm>
        </p:grpSpPr>
        <p:sp>
          <p:nvSpPr>
            <p:cNvPr name="Freeform 5" id="5"/>
            <p:cNvSpPr/>
            <p:nvPr/>
          </p:nvSpPr>
          <p:spPr>
            <a:xfrm flipH="false" flipV="false" rot="0">
              <a:off x="0" y="0"/>
              <a:ext cx="6350000" cy="5499100"/>
            </a:xfrm>
            <a:custGeom>
              <a:avLst/>
              <a:gdLst/>
              <a:ahLst/>
              <a:cxnLst/>
              <a:rect r="r" b="b" t="t" l="l"/>
              <a:pathLst>
                <a:path h="5499100" w="6350000">
                  <a:moveTo>
                    <a:pt x="3175000" y="0"/>
                  </a:moveTo>
                  <a:lnTo>
                    <a:pt x="0" y="0"/>
                  </a:lnTo>
                  <a:lnTo>
                    <a:pt x="1587500" y="2749550"/>
                  </a:lnTo>
                  <a:lnTo>
                    <a:pt x="3175000" y="5499100"/>
                  </a:lnTo>
                  <a:lnTo>
                    <a:pt x="4762500" y="2749550"/>
                  </a:lnTo>
                  <a:lnTo>
                    <a:pt x="6350000" y="0"/>
                  </a:lnTo>
                  <a:close/>
                </a:path>
              </a:pathLst>
            </a:custGeom>
            <a:blipFill>
              <a:blip r:embed="rId3"/>
              <a:stretch>
                <a:fillRect l="-11710" t="0" r="-11710" b="0"/>
              </a:stretch>
            </a:blipFill>
          </p:spPr>
        </p:sp>
      </p:grpSp>
      <p:grpSp>
        <p:nvGrpSpPr>
          <p:cNvPr name="Group 6" id="6"/>
          <p:cNvGrpSpPr/>
          <p:nvPr/>
        </p:nvGrpSpPr>
        <p:grpSpPr>
          <a:xfrm rot="0">
            <a:off x="15087670" y="5556373"/>
            <a:ext cx="6794770" cy="7029681"/>
            <a:chOff x="0" y="0"/>
            <a:chExt cx="9059693" cy="9372909"/>
          </a:xfrm>
        </p:grpSpPr>
        <p:grpSp>
          <p:nvGrpSpPr>
            <p:cNvPr name="Group 7" id="7"/>
            <p:cNvGrpSpPr/>
            <p:nvPr/>
          </p:nvGrpSpPr>
          <p:grpSpPr>
            <a:xfrm rot="-2700000">
              <a:off x="1099575" y="2964119"/>
              <a:ext cx="5309215" cy="5309215"/>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F4F4F4"/>
              </a:solidFill>
            </p:spPr>
          </p:sp>
          <p:sp>
            <p:nvSpPr>
              <p:cNvPr name="TextBox 9" id="9"/>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10" id="10"/>
            <p:cNvGrpSpPr/>
            <p:nvPr/>
          </p:nvGrpSpPr>
          <p:grpSpPr>
            <a:xfrm rot="-2700000">
              <a:off x="1919586" y="1099575"/>
              <a:ext cx="5309215" cy="5309215"/>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8C52FF">
                      <a:alpha val="100000"/>
                    </a:srgbClr>
                  </a:gs>
                  <a:gs pos="100000">
                    <a:srgbClr val="FF914D">
                      <a:alpha val="100000"/>
                    </a:srgbClr>
                  </a:gs>
                </a:gsLst>
                <a:lin ang="0"/>
              </a:gradFill>
            </p:spPr>
          </p:sp>
          <p:sp>
            <p:nvSpPr>
              <p:cNvPr name="TextBox 12" id="12"/>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13" id="13"/>
            <p:cNvGrpSpPr/>
            <p:nvPr/>
          </p:nvGrpSpPr>
          <p:grpSpPr>
            <a:xfrm rot="-2700000">
              <a:off x="1919586" y="2944532"/>
              <a:ext cx="5309215" cy="5309215"/>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F7AD">
                      <a:alpha val="100000"/>
                    </a:srgbClr>
                  </a:gs>
                  <a:gs pos="100000">
                    <a:srgbClr val="FFA9F9">
                      <a:alpha val="100000"/>
                    </a:srgbClr>
                  </a:gs>
                </a:gsLst>
                <a:lin ang="0"/>
              </a:gradFill>
            </p:spPr>
          </p:sp>
          <p:sp>
            <p:nvSpPr>
              <p:cNvPr name="TextBox 15" id="15"/>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16" id="16"/>
            <p:cNvGrpSpPr/>
            <p:nvPr/>
          </p:nvGrpSpPr>
          <p:grpSpPr>
            <a:xfrm rot="-2700000">
              <a:off x="2582917" y="2944532"/>
              <a:ext cx="5309215" cy="5309215"/>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28575" cap="sq">
                <a:solidFill>
                  <a:srgbClr val="FFFFFF"/>
                </a:solidFill>
                <a:prstDash val="solid"/>
                <a:miter/>
              </a:ln>
            </p:spPr>
          </p:sp>
          <p:sp>
            <p:nvSpPr>
              <p:cNvPr name="TextBox 18" id="18"/>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19" id="19"/>
            <p:cNvGrpSpPr/>
            <p:nvPr/>
          </p:nvGrpSpPr>
          <p:grpSpPr>
            <a:xfrm rot="-2700000">
              <a:off x="2650903" y="1099575"/>
              <a:ext cx="5309215" cy="5309215"/>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28575" cap="sq">
                <a:solidFill>
                  <a:srgbClr val="FFFFFF"/>
                </a:solidFill>
                <a:prstDash val="solid"/>
                <a:miter/>
              </a:ln>
            </p:spPr>
          </p:sp>
          <p:sp>
            <p:nvSpPr>
              <p:cNvPr name="TextBox 21" id="21"/>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sp>
        <p:nvSpPr>
          <p:cNvPr name="Freeform 22" id="22"/>
          <p:cNvSpPr/>
          <p:nvPr/>
        </p:nvSpPr>
        <p:spPr>
          <a:xfrm flipH="false" flipV="false" rot="0">
            <a:off x="-3076309" y="209058"/>
            <a:ext cx="3657600" cy="2007108"/>
          </a:xfrm>
          <a:custGeom>
            <a:avLst/>
            <a:gdLst/>
            <a:ahLst/>
            <a:cxnLst/>
            <a:rect r="r" b="b" t="t" l="l"/>
            <a:pathLst>
              <a:path h="2007108" w="3657600">
                <a:moveTo>
                  <a:pt x="0" y="0"/>
                </a:moveTo>
                <a:lnTo>
                  <a:pt x="3657600" y="0"/>
                </a:lnTo>
                <a:lnTo>
                  <a:pt x="3657600" y="2007108"/>
                </a:lnTo>
                <a:lnTo>
                  <a:pt x="0" y="200710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3" id="23"/>
          <p:cNvSpPr/>
          <p:nvPr/>
        </p:nvSpPr>
        <p:spPr>
          <a:xfrm flipH="false" flipV="false" rot="0">
            <a:off x="17216759" y="508611"/>
            <a:ext cx="522620" cy="386739"/>
          </a:xfrm>
          <a:custGeom>
            <a:avLst/>
            <a:gdLst/>
            <a:ahLst/>
            <a:cxnLst/>
            <a:rect r="r" b="b" t="t" l="l"/>
            <a:pathLst>
              <a:path h="386739" w="522620">
                <a:moveTo>
                  <a:pt x="0" y="0"/>
                </a:moveTo>
                <a:lnTo>
                  <a:pt x="522620" y="0"/>
                </a:lnTo>
                <a:lnTo>
                  <a:pt x="522620" y="386739"/>
                </a:lnTo>
                <a:lnTo>
                  <a:pt x="0" y="38673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4" id="24"/>
          <p:cNvSpPr txBox="true"/>
          <p:nvPr/>
        </p:nvSpPr>
        <p:spPr>
          <a:xfrm rot="0">
            <a:off x="2367451" y="741687"/>
            <a:ext cx="6988507" cy="972257"/>
          </a:xfrm>
          <a:prstGeom prst="rect">
            <a:avLst/>
          </a:prstGeom>
        </p:spPr>
        <p:txBody>
          <a:bodyPr anchor="t" rtlCol="false" tIns="0" lIns="0" bIns="0" rIns="0">
            <a:spAutoFit/>
          </a:bodyPr>
          <a:lstStyle/>
          <a:p>
            <a:pPr algn="l">
              <a:lnSpc>
                <a:spcPts val="7142"/>
              </a:lnSpc>
            </a:pPr>
            <a:r>
              <a:rPr lang="en-US" sz="6210">
                <a:solidFill>
                  <a:srgbClr val="21264D"/>
                </a:solidFill>
                <a:latin typeface="Poppins Bold"/>
              </a:rPr>
              <a:t>LATAR BELAKANG</a:t>
            </a:r>
          </a:p>
        </p:txBody>
      </p:sp>
      <p:sp>
        <p:nvSpPr>
          <p:cNvPr name="TextBox 25" id="25"/>
          <p:cNvSpPr txBox="true"/>
          <p:nvPr/>
        </p:nvSpPr>
        <p:spPr>
          <a:xfrm rot="0">
            <a:off x="764931" y="2355470"/>
            <a:ext cx="7302141" cy="5528436"/>
          </a:xfrm>
          <a:prstGeom prst="rect">
            <a:avLst/>
          </a:prstGeom>
        </p:spPr>
        <p:txBody>
          <a:bodyPr anchor="t" rtlCol="false" tIns="0" lIns="0" bIns="0" rIns="0">
            <a:spAutoFit/>
          </a:bodyPr>
          <a:lstStyle/>
          <a:p>
            <a:pPr algn="just">
              <a:lnSpc>
                <a:spcPts val="3983"/>
              </a:lnSpc>
            </a:pPr>
            <a:r>
              <a:rPr lang="en-US" sz="2845">
                <a:solidFill>
                  <a:srgbClr val="000000"/>
                </a:solidFill>
                <a:latin typeface="Open Sans"/>
              </a:rPr>
              <a:t>Perpustakaan Universitas Telkom Surabaya menghadapi masalah pencarian koleksi buku yang belum optimal dan tidak tersedianya fasilitas histori peminjaman buku. Untuk mengatasi masalah ini, diajukan pengembangan aplikasi berbasis Web sebagai solusi untuk meningkatkan layanan perpustakaan dan memudahkan pengguna dalam mencari koleksi buku serta memberikan akses informasi histori peminjaman yang lebih efisien.</a:t>
            </a:r>
          </a:p>
        </p:txBody>
      </p:sp>
      <p:sp>
        <p:nvSpPr>
          <p:cNvPr name="TextBox 26" id="26"/>
          <p:cNvSpPr txBox="true"/>
          <p:nvPr/>
        </p:nvSpPr>
        <p:spPr>
          <a:xfrm rot="0">
            <a:off x="12316941" y="557509"/>
            <a:ext cx="4743887" cy="337841"/>
          </a:xfrm>
          <a:prstGeom prst="rect">
            <a:avLst/>
          </a:prstGeom>
        </p:spPr>
        <p:txBody>
          <a:bodyPr anchor="t" rtlCol="false" tIns="0" lIns="0" bIns="0" rIns="0">
            <a:spAutoFit/>
          </a:bodyPr>
          <a:lstStyle/>
          <a:p>
            <a:pPr algn="r">
              <a:lnSpc>
                <a:spcPts val="2533"/>
              </a:lnSpc>
            </a:pPr>
            <a:r>
              <a:rPr lang="en-US" sz="2203">
                <a:solidFill>
                  <a:srgbClr val="21264D"/>
                </a:solidFill>
                <a:latin typeface="Poppins Bold"/>
              </a:rPr>
              <a:t>UNIVERSITAS TELKOM SURABAYA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AFAFA"/>
        </a:solidFill>
      </p:bgPr>
    </p:bg>
    <p:spTree>
      <p:nvGrpSpPr>
        <p:cNvPr id="1" name=""/>
        <p:cNvGrpSpPr/>
        <p:nvPr/>
      </p:nvGrpSpPr>
      <p:grpSpPr>
        <a:xfrm>
          <a:off x="0" y="0"/>
          <a:ext cx="0" cy="0"/>
          <a:chOff x="0" y="0"/>
          <a:chExt cx="0" cy="0"/>
        </a:xfrm>
      </p:grpSpPr>
      <p:sp>
        <p:nvSpPr>
          <p:cNvPr name="TextBox 2" id="2"/>
          <p:cNvSpPr txBox="true"/>
          <p:nvPr/>
        </p:nvSpPr>
        <p:spPr>
          <a:xfrm rot="0">
            <a:off x="3053006" y="1468465"/>
            <a:ext cx="12844146" cy="1342786"/>
          </a:xfrm>
          <a:prstGeom prst="rect">
            <a:avLst/>
          </a:prstGeom>
        </p:spPr>
        <p:txBody>
          <a:bodyPr anchor="t" rtlCol="false" tIns="0" lIns="0" bIns="0" rIns="0">
            <a:spAutoFit/>
          </a:bodyPr>
          <a:lstStyle/>
          <a:p>
            <a:pPr algn="ctr">
              <a:lnSpc>
                <a:spcPts val="9822"/>
              </a:lnSpc>
            </a:pPr>
            <a:r>
              <a:rPr lang="en-US" sz="8540">
                <a:solidFill>
                  <a:srgbClr val="21264D"/>
                </a:solidFill>
                <a:latin typeface="Poppins Bold"/>
              </a:rPr>
              <a:t>PENGERTIAN</a:t>
            </a:r>
          </a:p>
        </p:txBody>
      </p:sp>
      <p:grpSp>
        <p:nvGrpSpPr>
          <p:cNvPr name="Group 3" id="3"/>
          <p:cNvGrpSpPr/>
          <p:nvPr/>
        </p:nvGrpSpPr>
        <p:grpSpPr>
          <a:xfrm rot="8100000">
            <a:off x="-3190040" y="6772159"/>
            <a:ext cx="6794770" cy="7029681"/>
            <a:chOff x="0" y="0"/>
            <a:chExt cx="9059693" cy="9372909"/>
          </a:xfrm>
        </p:grpSpPr>
        <p:grpSp>
          <p:nvGrpSpPr>
            <p:cNvPr name="Group 4" id="4"/>
            <p:cNvGrpSpPr/>
            <p:nvPr/>
          </p:nvGrpSpPr>
          <p:grpSpPr>
            <a:xfrm rot="-2700000">
              <a:off x="1099575" y="2964119"/>
              <a:ext cx="5309215" cy="5309215"/>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F4F4F4"/>
              </a:solidFill>
            </p:spPr>
          </p:sp>
          <p:sp>
            <p:nvSpPr>
              <p:cNvPr name="TextBox 6" id="6"/>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7" id="7"/>
            <p:cNvGrpSpPr/>
            <p:nvPr/>
          </p:nvGrpSpPr>
          <p:grpSpPr>
            <a:xfrm rot="-2700000">
              <a:off x="1919586" y="1099575"/>
              <a:ext cx="5309215" cy="5309215"/>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F7AD">
                      <a:alpha val="100000"/>
                    </a:srgbClr>
                  </a:gs>
                  <a:gs pos="100000">
                    <a:srgbClr val="FFA9F9">
                      <a:alpha val="100000"/>
                    </a:srgbClr>
                  </a:gs>
                </a:gsLst>
                <a:lin ang="0"/>
              </a:gradFill>
            </p:spPr>
          </p:sp>
          <p:sp>
            <p:nvSpPr>
              <p:cNvPr name="TextBox 9" id="9"/>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10" id="10"/>
            <p:cNvGrpSpPr/>
            <p:nvPr/>
          </p:nvGrpSpPr>
          <p:grpSpPr>
            <a:xfrm rot="-2700000">
              <a:off x="1919586" y="2944532"/>
              <a:ext cx="5309215" cy="5309215"/>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3131">
                      <a:alpha val="100000"/>
                    </a:srgbClr>
                  </a:gs>
                  <a:gs pos="100000">
                    <a:srgbClr val="FF914D">
                      <a:alpha val="100000"/>
                    </a:srgbClr>
                  </a:gs>
                </a:gsLst>
                <a:lin ang="0"/>
              </a:gradFill>
            </p:spPr>
          </p:sp>
          <p:sp>
            <p:nvSpPr>
              <p:cNvPr name="TextBox 12" id="12"/>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13" id="13"/>
            <p:cNvGrpSpPr/>
            <p:nvPr/>
          </p:nvGrpSpPr>
          <p:grpSpPr>
            <a:xfrm rot="-2700000">
              <a:off x="2582917" y="2944532"/>
              <a:ext cx="5309215" cy="5309215"/>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28575" cap="sq">
                <a:solidFill>
                  <a:srgbClr val="FFFFFF"/>
                </a:solidFill>
                <a:prstDash val="solid"/>
                <a:miter/>
              </a:ln>
            </p:spPr>
          </p:sp>
          <p:sp>
            <p:nvSpPr>
              <p:cNvPr name="TextBox 15" id="15"/>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16" id="16"/>
            <p:cNvGrpSpPr/>
            <p:nvPr/>
          </p:nvGrpSpPr>
          <p:grpSpPr>
            <a:xfrm rot="-2700000">
              <a:off x="2650903" y="1099575"/>
              <a:ext cx="5309215" cy="5309215"/>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28575" cap="sq">
                <a:solidFill>
                  <a:srgbClr val="FFFFFF"/>
                </a:solidFill>
                <a:prstDash val="solid"/>
                <a:miter/>
              </a:ln>
            </p:spPr>
          </p:sp>
          <p:sp>
            <p:nvSpPr>
              <p:cNvPr name="TextBox 18" id="18"/>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sp>
        <p:nvSpPr>
          <p:cNvPr name="Freeform 19" id="19"/>
          <p:cNvSpPr/>
          <p:nvPr/>
        </p:nvSpPr>
        <p:spPr>
          <a:xfrm flipH="false" flipV="false" rot="0">
            <a:off x="17216759" y="508611"/>
            <a:ext cx="522620" cy="386739"/>
          </a:xfrm>
          <a:custGeom>
            <a:avLst/>
            <a:gdLst/>
            <a:ahLst/>
            <a:cxnLst/>
            <a:rect r="r" b="b" t="t" l="l"/>
            <a:pathLst>
              <a:path h="386739" w="522620">
                <a:moveTo>
                  <a:pt x="0" y="0"/>
                </a:moveTo>
                <a:lnTo>
                  <a:pt x="522620" y="0"/>
                </a:lnTo>
                <a:lnTo>
                  <a:pt x="522620" y="386739"/>
                </a:lnTo>
                <a:lnTo>
                  <a:pt x="0" y="3867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0" id="20"/>
          <p:cNvSpPr txBox="true"/>
          <p:nvPr/>
        </p:nvSpPr>
        <p:spPr>
          <a:xfrm rot="0">
            <a:off x="12316941" y="557509"/>
            <a:ext cx="4743887" cy="337841"/>
          </a:xfrm>
          <a:prstGeom prst="rect">
            <a:avLst/>
          </a:prstGeom>
        </p:spPr>
        <p:txBody>
          <a:bodyPr anchor="t" rtlCol="false" tIns="0" lIns="0" bIns="0" rIns="0">
            <a:spAutoFit/>
          </a:bodyPr>
          <a:lstStyle/>
          <a:p>
            <a:pPr algn="r">
              <a:lnSpc>
                <a:spcPts val="2533"/>
              </a:lnSpc>
            </a:pPr>
            <a:r>
              <a:rPr lang="en-US" sz="2203">
                <a:solidFill>
                  <a:srgbClr val="21264D"/>
                </a:solidFill>
                <a:latin typeface="Poppins Bold"/>
              </a:rPr>
              <a:t>UNIVERSITAS TELKOM SURABAYA</a:t>
            </a:r>
          </a:p>
        </p:txBody>
      </p:sp>
      <p:sp>
        <p:nvSpPr>
          <p:cNvPr name="TextBox 21" id="21"/>
          <p:cNvSpPr txBox="true"/>
          <p:nvPr/>
        </p:nvSpPr>
        <p:spPr>
          <a:xfrm rot="0">
            <a:off x="2591840" y="3390894"/>
            <a:ext cx="13104319" cy="4433652"/>
          </a:xfrm>
          <a:prstGeom prst="rect">
            <a:avLst/>
          </a:prstGeom>
        </p:spPr>
        <p:txBody>
          <a:bodyPr anchor="t" rtlCol="false" tIns="0" lIns="0" bIns="0" rIns="0">
            <a:spAutoFit/>
          </a:bodyPr>
          <a:lstStyle/>
          <a:p>
            <a:pPr algn="just">
              <a:lnSpc>
                <a:spcPts val="3950"/>
              </a:lnSpc>
              <a:spcBef>
                <a:spcPct val="0"/>
              </a:spcBef>
            </a:pPr>
            <a:r>
              <a:rPr lang="en-US" sz="2821">
                <a:solidFill>
                  <a:srgbClr val="21264D"/>
                </a:solidFill>
                <a:latin typeface="Open Sans"/>
              </a:rPr>
              <a:t>Tel-U LibConnect adalah aplikasi yang memungkinkan pengguna untuk melihat daftar buku yang tersedia di perpustakaan dan menambahkan buku baru ke dalam sistem. Aplikasi ini juga menyediakan fitur untuk melihat daftar pengunjung yang datang ke perpustakaan serta melihat daftar peminjam buku. Pengguna dapat mencari buku yang diinginkan dan mendapatkan informasi mengenai lokasi rak buku tersebut di perpustakaan. Selain itu, aplikasi ini dirancang untuk meningkatkan kemudahan akses dan efisiensi bagi mahasiswa dan dosen dalam mengelola koleksi perpustakaan, memastikan informasi buku selalu terupdate dan mudah diakses.</a:t>
            </a:r>
          </a:p>
        </p:txBody>
      </p:sp>
      <p:grpSp>
        <p:nvGrpSpPr>
          <p:cNvPr name="Group 22" id="22"/>
          <p:cNvGrpSpPr/>
          <p:nvPr/>
        </p:nvGrpSpPr>
        <p:grpSpPr>
          <a:xfrm rot="0">
            <a:off x="15064022" y="5631532"/>
            <a:ext cx="6794770" cy="7029681"/>
            <a:chOff x="0" y="0"/>
            <a:chExt cx="9059693" cy="9372909"/>
          </a:xfrm>
        </p:grpSpPr>
        <p:grpSp>
          <p:nvGrpSpPr>
            <p:cNvPr name="Group 23" id="23"/>
            <p:cNvGrpSpPr/>
            <p:nvPr/>
          </p:nvGrpSpPr>
          <p:grpSpPr>
            <a:xfrm rot="-2700000">
              <a:off x="1099575" y="2964119"/>
              <a:ext cx="5309215" cy="5309215"/>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F4F4F4"/>
              </a:solidFill>
            </p:spPr>
          </p:sp>
          <p:sp>
            <p:nvSpPr>
              <p:cNvPr name="TextBox 25" id="25"/>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26" id="26"/>
            <p:cNvGrpSpPr/>
            <p:nvPr/>
          </p:nvGrpSpPr>
          <p:grpSpPr>
            <a:xfrm rot="-2700000">
              <a:off x="1919586" y="1099575"/>
              <a:ext cx="5309215" cy="5309215"/>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66C4">
                      <a:alpha val="100000"/>
                    </a:srgbClr>
                  </a:gs>
                  <a:gs pos="100000">
                    <a:srgbClr val="FFDE59">
                      <a:alpha val="100000"/>
                    </a:srgbClr>
                  </a:gs>
                </a:gsLst>
                <a:lin ang="0"/>
              </a:gradFill>
            </p:spPr>
          </p:sp>
          <p:sp>
            <p:nvSpPr>
              <p:cNvPr name="TextBox 28" id="28"/>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29" id="29"/>
            <p:cNvGrpSpPr/>
            <p:nvPr/>
          </p:nvGrpSpPr>
          <p:grpSpPr>
            <a:xfrm rot="-2700000">
              <a:off x="1919586" y="2944532"/>
              <a:ext cx="5309215" cy="5309215"/>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5170FF">
                      <a:alpha val="100000"/>
                    </a:srgbClr>
                  </a:gs>
                  <a:gs pos="100000">
                    <a:srgbClr val="FF66C4">
                      <a:alpha val="100000"/>
                    </a:srgbClr>
                  </a:gs>
                </a:gsLst>
                <a:lin ang="0"/>
              </a:gradFill>
            </p:spPr>
          </p:sp>
          <p:sp>
            <p:nvSpPr>
              <p:cNvPr name="TextBox 31" id="31"/>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32" id="32"/>
            <p:cNvGrpSpPr/>
            <p:nvPr/>
          </p:nvGrpSpPr>
          <p:grpSpPr>
            <a:xfrm rot="-2700000">
              <a:off x="2582917" y="2944532"/>
              <a:ext cx="5309215" cy="5309215"/>
              <a:chOff x="0" y="0"/>
              <a:chExt cx="812800" cy="812800"/>
            </a:xfrm>
          </p:grpSpPr>
          <p:sp>
            <p:nvSpPr>
              <p:cNvPr name="Freeform 33" id="3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28575" cap="sq">
                <a:solidFill>
                  <a:srgbClr val="FFFFFF"/>
                </a:solidFill>
                <a:prstDash val="solid"/>
                <a:miter/>
              </a:ln>
            </p:spPr>
          </p:sp>
          <p:sp>
            <p:nvSpPr>
              <p:cNvPr name="TextBox 34" id="34"/>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35" id="35"/>
            <p:cNvGrpSpPr/>
            <p:nvPr/>
          </p:nvGrpSpPr>
          <p:grpSpPr>
            <a:xfrm rot="-2700000">
              <a:off x="2650903" y="1099575"/>
              <a:ext cx="5309215" cy="5309215"/>
              <a:chOff x="0" y="0"/>
              <a:chExt cx="812800" cy="812800"/>
            </a:xfrm>
          </p:grpSpPr>
          <p:sp>
            <p:nvSpPr>
              <p:cNvPr name="Freeform 36" id="3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28575" cap="sq">
                <a:solidFill>
                  <a:srgbClr val="FFFFFF"/>
                </a:solidFill>
                <a:prstDash val="solid"/>
                <a:miter/>
              </a:ln>
            </p:spPr>
          </p:sp>
          <p:sp>
            <p:nvSpPr>
              <p:cNvPr name="TextBox 37" id="37"/>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grpSp>
        <p:nvGrpSpPr>
          <p:cNvPr name="Group 38" id="38"/>
          <p:cNvGrpSpPr/>
          <p:nvPr/>
        </p:nvGrpSpPr>
        <p:grpSpPr>
          <a:xfrm rot="-5400000">
            <a:off x="-650573" y="-4302995"/>
            <a:ext cx="7407158" cy="7663241"/>
            <a:chOff x="0" y="0"/>
            <a:chExt cx="9876210" cy="10217654"/>
          </a:xfrm>
        </p:grpSpPr>
        <p:grpSp>
          <p:nvGrpSpPr>
            <p:cNvPr name="Group 39" id="39"/>
            <p:cNvGrpSpPr/>
            <p:nvPr/>
          </p:nvGrpSpPr>
          <p:grpSpPr>
            <a:xfrm rot="-2700000">
              <a:off x="1198675" y="3231264"/>
              <a:ext cx="5787715" cy="5787715"/>
              <a:chOff x="0" y="0"/>
              <a:chExt cx="812800" cy="812800"/>
            </a:xfrm>
          </p:grpSpPr>
          <p:sp>
            <p:nvSpPr>
              <p:cNvPr name="Freeform 40" id="4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F4F4F4"/>
              </a:solidFill>
            </p:spPr>
          </p:sp>
          <p:sp>
            <p:nvSpPr>
              <p:cNvPr name="TextBox 41" id="41"/>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42" id="42"/>
            <p:cNvGrpSpPr/>
            <p:nvPr/>
          </p:nvGrpSpPr>
          <p:grpSpPr>
            <a:xfrm rot="-2700000">
              <a:off x="2092592" y="1198675"/>
              <a:ext cx="5787715" cy="5787715"/>
              <a:chOff x="0" y="0"/>
              <a:chExt cx="812800" cy="812800"/>
            </a:xfrm>
          </p:grpSpPr>
          <p:sp>
            <p:nvSpPr>
              <p:cNvPr name="Freeform 43" id="4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5DE0E6">
                      <a:alpha val="100000"/>
                    </a:srgbClr>
                  </a:gs>
                  <a:gs pos="100000">
                    <a:srgbClr val="004AAD">
                      <a:alpha val="100000"/>
                    </a:srgbClr>
                  </a:gs>
                </a:gsLst>
                <a:lin ang="0"/>
              </a:gradFill>
            </p:spPr>
          </p:sp>
          <p:sp>
            <p:nvSpPr>
              <p:cNvPr name="TextBox 44" id="44"/>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45" id="45"/>
            <p:cNvGrpSpPr/>
            <p:nvPr/>
          </p:nvGrpSpPr>
          <p:grpSpPr>
            <a:xfrm rot="-2700000">
              <a:off x="2092592" y="3209912"/>
              <a:ext cx="5787715" cy="5787715"/>
              <a:chOff x="0" y="0"/>
              <a:chExt cx="812800" cy="812800"/>
            </a:xfrm>
          </p:grpSpPr>
          <p:sp>
            <p:nvSpPr>
              <p:cNvPr name="Freeform 46" id="4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66C4">
                      <a:alpha val="100000"/>
                    </a:srgbClr>
                  </a:gs>
                  <a:gs pos="100000">
                    <a:srgbClr val="FFDE59">
                      <a:alpha val="100000"/>
                    </a:srgbClr>
                  </a:gs>
                </a:gsLst>
                <a:lin ang="0"/>
              </a:gradFill>
            </p:spPr>
          </p:sp>
          <p:sp>
            <p:nvSpPr>
              <p:cNvPr name="TextBox 47" id="47"/>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48" id="48"/>
            <p:cNvGrpSpPr/>
            <p:nvPr/>
          </p:nvGrpSpPr>
          <p:grpSpPr>
            <a:xfrm rot="-2700000">
              <a:off x="2815706" y="3209912"/>
              <a:ext cx="5787715" cy="5787715"/>
              <a:chOff x="0" y="0"/>
              <a:chExt cx="812800" cy="812800"/>
            </a:xfrm>
          </p:grpSpPr>
          <p:sp>
            <p:nvSpPr>
              <p:cNvPr name="Freeform 49" id="4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28575" cap="sq">
                <a:solidFill>
                  <a:srgbClr val="FFFFFF"/>
                </a:solidFill>
                <a:prstDash val="solid"/>
                <a:miter/>
              </a:ln>
            </p:spPr>
          </p:sp>
          <p:sp>
            <p:nvSpPr>
              <p:cNvPr name="TextBox 50" id="50"/>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51" id="51"/>
            <p:cNvGrpSpPr/>
            <p:nvPr/>
          </p:nvGrpSpPr>
          <p:grpSpPr>
            <a:xfrm rot="-2700000">
              <a:off x="2889820" y="1198675"/>
              <a:ext cx="5787715" cy="5787715"/>
              <a:chOff x="0" y="0"/>
              <a:chExt cx="812800" cy="812800"/>
            </a:xfrm>
          </p:grpSpPr>
          <p:sp>
            <p:nvSpPr>
              <p:cNvPr name="Freeform 52" id="5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28575" cap="sq">
                <a:solidFill>
                  <a:srgbClr val="FFFFFF"/>
                </a:solidFill>
                <a:prstDash val="solid"/>
                <a:miter/>
              </a:ln>
            </p:spPr>
          </p:sp>
          <p:sp>
            <p:nvSpPr>
              <p:cNvPr name="TextBox 53" id="53"/>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AFAFA"/>
        </a:solidFill>
      </p:bgPr>
    </p:bg>
    <p:spTree>
      <p:nvGrpSpPr>
        <p:cNvPr id="1" name=""/>
        <p:cNvGrpSpPr/>
        <p:nvPr/>
      </p:nvGrpSpPr>
      <p:grpSpPr>
        <a:xfrm>
          <a:off x="0" y="0"/>
          <a:ext cx="0" cy="0"/>
          <a:chOff x="0" y="0"/>
          <a:chExt cx="0" cy="0"/>
        </a:xfrm>
      </p:grpSpPr>
      <p:grpSp>
        <p:nvGrpSpPr>
          <p:cNvPr name="Group 2" id="2"/>
          <p:cNvGrpSpPr/>
          <p:nvPr/>
        </p:nvGrpSpPr>
        <p:grpSpPr>
          <a:xfrm rot="0">
            <a:off x="4208895" y="4182469"/>
            <a:ext cx="10429169" cy="3513958"/>
            <a:chOff x="0" y="0"/>
            <a:chExt cx="3537294" cy="1191840"/>
          </a:xfrm>
        </p:grpSpPr>
        <p:sp>
          <p:nvSpPr>
            <p:cNvPr name="Freeform 3" id="3"/>
            <p:cNvSpPr/>
            <p:nvPr/>
          </p:nvSpPr>
          <p:spPr>
            <a:xfrm flipH="false" flipV="false" rot="0">
              <a:off x="0" y="0"/>
              <a:ext cx="3537294" cy="1191840"/>
            </a:xfrm>
            <a:custGeom>
              <a:avLst/>
              <a:gdLst/>
              <a:ahLst/>
              <a:cxnLst/>
              <a:rect r="r" b="b" t="t" l="l"/>
              <a:pathLst>
                <a:path h="1191840" w="3537294">
                  <a:moveTo>
                    <a:pt x="0" y="0"/>
                  </a:moveTo>
                  <a:lnTo>
                    <a:pt x="3537294" y="0"/>
                  </a:lnTo>
                  <a:lnTo>
                    <a:pt x="3537294" y="1191840"/>
                  </a:lnTo>
                  <a:lnTo>
                    <a:pt x="0" y="1191840"/>
                  </a:lnTo>
                  <a:close/>
                </a:path>
              </a:pathLst>
            </a:custGeom>
            <a:solidFill>
              <a:srgbClr val="F4F4F4"/>
            </a:solidFill>
          </p:spPr>
        </p:sp>
        <p:sp>
          <p:nvSpPr>
            <p:cNvPr name="TextBox 4" id="4"/>
            <p:cNvSpPr txBox="true"/>
            <p:nvPr/>
          </p:nvSpPr>
          <p:spPr>
            <a:xfrm>
              <a:off x="0" y="-38100"/>
              <a:ext cx="3537294" cy="122994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2700000">
            <a:off x="3787526" y="4591248"/>
            <a:ext cx="1973759" cy="1973759"/>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CDFFD8">
                    <a:alpha val="100000"/>
                  </a:srgbClr>
                </a:gs>
                <a:gs pos="100000">
                  <a:srgbClr val="94B9FF">
                    <a:alpha val="100000"/>
                  </a:srgbClr>
                </a:gs>
              </a:gsLst>
              <a:lin ang="0"/>
            </a:gra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2700000">
            <a:off x="3010687" y="4379920"/>
            <a:ext cx="2396416" cy="2396416"/>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21264D"/>
            </a:solidFill>
          </p:spPr>
        </p:sp>
        <p:sp>
          <p:nvSpPr>
            <p:cNvPr name="TextBox 10" id="10"/>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5400000">
            <a:off x="12105274" y="7479517"/>
            <a:ext cx="6794770" cy="7029681"/>
            <a:chOff x="0" y="0"/>
            <a:chExt cx="9059693" cy="9372909"/>
          </a:xfrm>
        </p:grpSpPr>
        <p:grpSp>
          <p:nvGrpSpPr>
            <p:cNvPr name="Group 12" id="12"/>
            <p:cNvGrpSpPr/>
            <p:nvPr/>
          </p:nvGrpSpPr>
          <p:grpSpPr>
            <a:xfrm rot="-2700000">
              <a:off x="1099575" y="2964119"/>
              <a:ext cx="5309215" cy="5309215"/>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F4F4F4"/>
              </a:solidFill>
            </p:spPr>
          </p:sp>
          <p:sp>
            <p:nvSpPr>
              <p:cNvPr name="TextBox 14" id="14"/>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15" id="15"/>
            <p:cNvGrpSpPr/>
            <p:nvPr/>
          </p:nvGrpSpPr>
          <p:grpSpPr>
            <a:xfrm rot="-2700000">
              <a:off x="1919586" y="1099575"/>
              <a:ext cx="5309215" cy="5309215"/>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8C52FF">
                      <a:alpha val="100000"/>
                    </a:srgbClr>
                  </a:gs>
                  <a:gs pos="100000">
                    <a:srgbClr val="00BF63">
                      <a:alpha val="100000"/>
                    </a:srgbClr>
                  </a:gs>
                </a:gsLst>
                <a:lin ang="0"/>
              </a:gradFill>
            </p:spPr>
          </p:sp>
          <p:sp>
            <p:nvSpPr>
              <p:cNvPr name="TextBox 17" id="17"/>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18" id="18"/>
            <p:cNvGrpSpPr/>
            <p:nvPr/>
          </p:nvGrpSpPr>
          <p:grpSpPr>
            <a:xfrm rot="-2700000">
              <a:off x="1919586" y="2944532"/>
              <a:ext cx="5309215" cy="5309215"/>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0097B2">
                      <a:alpha val="100000"/>
                    </a:srgbClr>
                  </a:gs>
                  <a:gs pos="100000">
                    <a:srgbClr val="7ED957">
                      <a:alpha val="100000"/>
                    </a:srgbClr>
                  </a:gs>
                </a:gsLst>
                <a:lin ang="0"/>
              </a:gradFill>
            </p:spPr>
          </p:sp>
          <p:sp>
            <p:nvSpPr>
              <p:cNvPr name="TextBox 20" id="20"/>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21" id="21"/>
            <p:cNvGrpSpPr/>
            <p:nvPr/>
          </p:nvGrpSpPr>
          <p:grpSpPr>
            <a:xfrm rot="-2700000">
              <a:off x="2582917" y="2944532"/>
              <a:ext cx="5309215" cy="5309215"/>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28575" cap="sq">
                <a:solidFill>
                  <a:srgbClr val="FFFFFF"/>
                </a:solidFill>
                <a:prstDash val="solid"/>
                <a:miter/>
              </a:ln>
            </p:spPr>
          </p:sp>
          <p:sp>
            <p:nvSpPr>
              <p:cNvPr name="TextBox 23" id="23"/>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24" id="24"/>
            <p:cNvGrpSpPr/>
            <p:nvPr/>
          </p:nvGrpSpPr>
          <p:grpSpPr>
            <a:xfrm rot="-2700000">
              <a:off x="2650903" y="1099575"/>
              <a:ext cx="5309215" cy="5309215"/>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28575" cap="sq">
                <a:solidFill>
                  <a:srgbClr val="FFFFFF"/>
                </a:solidFill>
                <a:prstDash val="solid"/>
                <a:miter/>
              </a:ln>
            </p:spPr>
          </p:sp>
          <p:sp>
            <p:nvSpPr>
              <p:cNvPr name="TextBox 26" id="26"/>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sp>
        <p:nvSpPr>
          <p:cNvPr name="Freeform 27" id="27"/>
          <p:cNvSpPr/>
          <p:nvPr/>
        </p:nvSpPr>
        <p:spPr>
          <a:xfrm flipH="false" flipV="false" rot="0">
            <a:off x="-3045964" y="209058"/>
            <a:ext cx="3657600" cy="2007108"/>
          </a:xfrm>
          <a:custGeom>
            <a:avLst/>
            <a:gdLst/>
            <a:ahLst/>
            <a:cxnLst/>
            <a:rect r="r" b="b" t="t" l="l"/>
            <a:pathLst>
              <a:path h="2007108" w="3657600">
                <a:moveTo>
                  <a:pt x="0" y="0"/>
                </a:moveTo>
                <a:lnTo>
                  <a:pt x="3657600" y="0"/>
                </a:lnTo>
                <a:lnTo>
                  <a:pt x="3657600" y="2007108"/>
                </a:lnTo>
                <a:lnTo>
                  <a:pt x="0" y="20071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8" id="28"/>
          <p:cNvSpPr/>
          <p:nvPr/>
        </p:nvSpPr>
        <p:spPr>
          <a:xfrm flipH="false" flipV="false" rot="0">
            <a:off x="17216759" y="508611"/>
            <a:ext cx="522620" cy="386739"/>
          </a:xfrm>
          <a:custGeom>
            <a:avLst/>
            <a:gdLst/>
            <a:ahLst/>
            <a:cxnLst/>
            <a:rect r="r" b="b" t="t" l="l"/>
            <a:pathLst>
              <a:path h="386739" w="522620">
                <a:moveTo>
                  <a:pt x="0" y="0"/>
                </a:moveTo>
                <a:lnTo>
                  <a:pt x="522620" y="0"/>
                </a:lnTo>
                <a:lnTo>
                  <a:pt x="522620" y="386739"/>
                </a:lnTo>
                <a:lnTo>
                  <a:pt x="0" y="38673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9" id="29"/>
          <p:cNvSpPr/>
          <p:nvPr/>
        </p:nvSpPr>
        <p:spPr>
          <a:xfrm flipH="false" flipV="false" rot="0">
            <a:off x="3465968" y="4835201"/>
            <a:ext cx="1485854" cy="1485854"/>
          </a:xfrm>
          <a:custGeom>
            <a:avLst/>
            <a:gdLst/>
            <a:ahLst/>
            <a:cxnLst/>
            <a:rect r="r" b="b" t="t" l="l"/>
            <a:pathLst>
              <a:path h="1485854" w="1485854">
                <a:moveTo>
                  <a:pt x="0" y="0"/>
                </a:moveTo>
                <a:lnTo>
                  <a:pt x="1485854" y="0"/>
                </a:lnTo>
                <a:lnTo>
                  <a:pt x="1485854" y="1485854"/>
                </a:lnTo>
                <a:lnTo>
                  <a:pt x="0" y="1485854"/>
                </a:lnTo>
                <a:lnTo>
                  <a:pt x="0" y="0"/>
                </a:lnTo>
                <a:close/>
              </a:path>
            </a:pathLst>
          </a:custGeom>
          <a:blipFill>
            <a:blip r:embed="rId6"/>
            <a:stretch>
              <a:fillRect l="0" t="0" r="0" b="0"/>
            </a:stretch>
          </a:blipFill>
        </p:spPr>
      </p:sp>
      <p:sp>
        <p:nvSpPr>
          <p:cNvPr name="TextBox 30" id="30"/>
          <p:cNvSpPr txBox="true"/>
          <p:nvPr/>
        </p:nvSpPr>
        <p:spPr>
          <a:xfrm rot="0">
            <a:off x="2785341" y="1164987"/>
            <a:ext cx="12717318" cy="1342786"/>
          </a:xfrm>
          <a:prstGeom prst="rect">
            <a:avLst/>
          </a:prstGeom>
        </p:spPr>
        <p:txBody>
          <a:bodyPr anchor="t" rtlCol="false" tIns="0" lIns="0" bIns="0" rIns="0">
            <a:spAutoFit/>
          </a:bodyPr>
          <a:lstStyle/>
          <a:p>
            <a:pPr algn="ctr">
              <a:lnSpc>
                <a:spcPts val="9822"/>
              </a:lnSpc>
            </a:pPr>
            <a:r>
              <a:rPr lang="en-US" sz="8540">
                <a:solidFill>
                  <a:srgbClr val="21264D"/>
                </a:solidFill>
                <a:latin typeface="Poppins Bold"/>
              </a:rPr>
              <a:t>RUMUSAN MASALAH</a:t>
            </a:r>
          </a:p>
        </p:txBody>
      </p:sp>
      <p:sp>
        <p:nvSpPr>
          <p:cNvPr name="TextBox 31" id="31"/>
          <p:cNvSpPr txBox="true"/>
          <p:nvPr/>
        </p:nvSpPr>
        <p:spPr>
          <a:xfrm rot="0">
            <a:off x="12316941" y="557509"/>
            <a:ext cx="4743887" cy="337841"/>
          </a:xfrm>
          <a:prstGeom prst="rect">
            <a:avLst/>
          </a:prstGeom>
        </p:spPr>
        <p:txBody>
          <a:bodyPr anchor="t" rtlCol="false" tIns="0" lIns="0" bIns="0" rIns="0">
            <a:spAutoFit/>
          </a:bodyPr>
          <a:lstStyle/>
          <a:p>
            <a:pPr algn="r">
              <a:lnSpc>
                <a:spcPts val="2533"/>
              </a:lnSpc>
            </a:pPr>
            <a:r>
              <a:rPr lang="en-US" sz="2203">
                <a:solidFill>
                  <a:srgbClr val="21264D"/>
                </a:solidFill>
                <a:latin typeface="Poppins Bold"/>
              </a:rPr>
              <a:t>UNIVERSITAS TELKOM SURABAYA</a:t>
            </a:r>
          </a:p>
        </p:txBody>
      </p:sp>
      <p:sp>
        <p:nvSpPr>
          <p:cNvPr name="TextBox 32" id="32"/>
          <p:cNvSpPr txBox="true"/>
          <p:nvPr/>
        </p:nvSpPr>
        <p:spPr>
          <a:xfrm rot="0">
            <a:off x="6354547" y="4454599"/>
            <a:ext cx="7381655" cy="2891519"/>
          </a:xfrm>
          <a:prstGeom prst="rect">
            <a:avLst/>
          </a:prstGeom>
        </p:spPr>
        <p:txBody>
          <a:bodyPr anchor="t" rtlCol="false" tIns="0" lIns="0" bIns="0" rIns="0">
            <a:spAutoFit/>
          </a:bodyPr>
          <a:lstStyle/>
          <a:p>
            <a:pPr algn="just">
              <a:lnSpc>
                <a:spcPts val="3899"/>
              </a:lnSpc>
            </a:pPr>
            <a:r>
              <a:rPr lang="en-US" sz="2785">
                <a:solidFill>
                  <a:srgbClr val="000000"/>
                </a:solidFill>
                <a:latin typeface="Open Sans"/>
              </a:rPr>
              <a:t>Bagaimana Tel-U LibConnect dapat meningkatkan efisiensi dan kemudahan akses bagi pengguna dalam melihat daftar buku, menambahkan buku baru, melihat daftar pengunjung dan peminjam, serta mencari lokasi buku di perpustakaan?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AFAFA"/>
        </a:solidFill>
      </p:bgPr>
    </p:bg>
    <p:spTree>
      <p:nvGrpSpPr>
        <p:cNvPr id="1" name=""/>
        <p:cNvGrpSpPr/>
        <p:nvPr/>
      </p:nvGrpSpPr>
      <p:grpSpPr>
        <a:xfrm>
          <a:off x="0" y="0"/>
          <a:ext cx="0" cy="0"/>
          <a:chOff x="0" y="0"/>
          <a:chExt cx="0" cy="0"/>
        </a:xfrm>
      </p:grpSpPr>
      <p:grpSp>
        <p:nvGrpSpPr>
          <p:cNvPr name="Group 2" id="2"/>
          <p:cNvGrpSpPr/>
          <p:nvPr/>
        </p:nvGrpSpPr>
        <p:grpSpPr>
          <a:xfrm rot="-5400000">
            <a:off x="-1774340" y="-3831620"/>
            <a:ext cx="7407158" cy="7663241"/>
            <a:chOff x="0" y="0"/>
            <a:chExt cx="9876210" cy="10217654"/>
          </a:xfrm>
        </p:grpSpPr>
        <p:grpSp>
          <p:nvGrpSpPr>
            <p:cNvPr name="Group 3" id="3"/>
            <p:cNvGrpSpPr/>
            <p:nvPr/>
          </p:nvGrpSpPr>
          <p:grpSpPr>
            <a:xfrm rot="-2700000">
              <a:off x="1198675" y="3231264"/>
              <a:ext cx="5787715" cy="5787715"/>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F4F4F4"/>
              </a:solidFill>
            </p:spPr>
          </p:sp>
          <p:sp>
            <p:nvSpPr>
              <p:cNvPr name="TextBox 5" id="5"/>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6" id="6"/>
            <p:cNvGrpSpPr/>
            <p:nvPr/>
          </p:nvGrpSpPr>
          <p:grpSpPr>
            <a:xfrm rot="-2700000">
              <a:off x="2092592" y="1198675"/>
              <a:ext cx="5787715" cy="5787715"/>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004AAD">
                      <a:alpha val="100000"/>
                    </a:srgbClr>
                  </a:gs>
                  <a:gs pos="100000">
                    <a:srgbClr val="CB6CE6">
                      <a:alpha val="100000"/>
                    </a:srgbClr>
                  </a:gs>
                </a:gsLst>
                <a:lin ang="0"/>
              </a:gradFill>
            </p:spPr>
          </p:sp>
          <p:sp>
            <p:nvSpPr>
              <p:cNvPr name="TextBox 8" id="8"/>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9" id="9"/>
            <p:cNvGrpSpPr/>
            <p:nvPr/>
          </p:nvGrpSpPr>
          <p:grpSpPr>
            <a:xfrm rot="-2700000">
              <a:off x="2092592" y="3209912"/>
              <a:ext cx="5787715" cy="5787715"/>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5757">
                      <a:alpha val="100000"/>
                    </a:srgbClr>
                  </a:gs>
                  <a:gs pos="100000">
                    <a:srgbClr val="8C52FF">
                      <a:alpha val="100000"/>
                    </a:srgbClr>
                  </a:gs>
                </a:gsLst>
                <a:lin ang="0"/>
              </a:gradFill>
            </p:spPr>
          </p:sp>
          <p:sp>
            <p:nvSpPr>
              <p:cNvPr name="TextBox 11" id="11"/>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12" id="12"/>
            <p:cNvGrpSpPr/>
            <p:nvPr/>
          </p:nvGrpSpPr>
          <p:grpSpPr>
            <a:xfrm rot="-2700000">
              <a:off x="2815706" y="3209912"/>
              <a:ext cx="5787715" cy="5787715"/>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28575" cap="sq">
                <a:solidFill>
                  <a:srgbClr val="FFFFFF"/>
                </a:solidFill>
                <a:prstDash val="solid"/>
                <a:miter/>
              </a:ln>
            </p:spPr>
          </p:sp>
          <p:sp>
            <p:nvSpPr>
              <p:cNvPr name="TextBox 14" id="14"/>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15" id="15"/>
            <p:cNvGrpSpPr/>
            <p:nvPr/>
          </p:nvGrpSpPr>
          <p:grpSpPr>
            <a:xfrm rot="-2700000">
              <a:off x="2889820" y="1198675"/>
              <a:ext cx="5787715" cy="5787715"/>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28575" cap="sq">
                <a:solidFill>
                  <a:srgbClr val="FFFFFF"/>
                </a:solidFill>
                <a:prstDash val="solid"/>
                <a:miter/>
              </a:ln>
            </p:spPr>
          </p:sp>
          <p:sp>
            <p:nvSpPr>
              <p:cNvPr name="TextBox 17" id="17"/>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grpSp>
        <p:nvGrpSpPr>
          <p:cNvPr name="Group 18" id="18"/>
          <p:cNvGrpSpPr/>
          <p:nvPr/>
        </p:nvGrpSpPr>
        <p:grpSpPr>
          <a:xfrm rot="-2700000">
            <a:off x="13847639" y="8226038"/>
            <a:ext cx="4802710" cy="4802710"/>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F4F4F4"/>
            </a:solidFill>
          </p:spPr>
        </p:sp>
        <p:sp>
          <p:nvSpPr>
            <p:cNvPr name="TextBox 20" id="20"/>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21" id="21"/>
          <p:cNvGrpSpPr/>
          <p:nvPr/>
        </p:nvGrpSpPr>
        <p:grpSpPr>
          <a:xfrm rot="-2700000">
            <a:off x="11352149" y="7861584"/>
            <a:ext cx="4802710" cy="4802710"/>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5DE0E6">
                    <a:alpha val="100000"/>
                  </a:srgbClr>
                </a:gs>
                <a:gs pos="100000">
                  <a:srgbClr val="004AAD">
                    <a:alpha val="100000"/>
                  </a:srgbClr>
                </a:gs>
              </a:gsLst>
              <a:lin ang="0"/>
            </a:gradFill>
          </p:spPr>
        </p:sp>
        <p:sp>
          <p:nvSpPr>
            <p:cNvPr name="TextBox 23" id="23"/>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24" id="24"/>
          <p:cNvGrpSpPr/>
          <p:nvPr/>
        </p:nvGrpSpPr>
        <p:grpSpPr>
          <a:xfrm rot="-2700000">
            <a:off x="13869362" y="9105085"/>
            <a:ext cx="4802710" cy="4802710"/>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004AAD">
                    <a:alpha val="100000"/>
                  </a:srgbClr>
                </a:gs>
                <a:gs pos="100000">
                  <a:srgbClr val="CB6CE6">
                    <a:alpha val="100000"/>
                  </a:srgbClr>
                </a:gs>
              </a:gsLst>
              <a:lin ang="0"/>
            </a:gradFill>
          </p:spPr>
        </p:sp>
        <p:sp>
          <p:nvSpPr>
            <p:cNvPr name="TextBox 26" id="26"/>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27" id="27"/>
          <p:cNvGrpSpPr/>
          <p:nvPr/>
        </p:nvGrpSpPr>
        <p:grpSpPr>
          <a:xfrm rot="-2700000">
            <a:off x="13869362" y="9673746"/>
            <a:ext cx="4802710" cy="4802710"/>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38100" cap="sq">
              <a:solidFill>
                <a:srgbClr val="FFFFFF"/>
              </a:solidFill>
              <a:prstDash val="solid"/>
              <a:miter/>
            </a:ln>
          </p:spPr>
        </p:sp>
        <p:sp>
          <p:nvSpPr>
            <p:cNvPr name="TextBox 29" id="29"/>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30" id="30"/>
          <p:cNvGrpSpPr/>
          <p:nvPr/>
        </p:nvGrpSpPr>
        <p:grpSpPr>
          <a:xfrm rot="-2700000">
            <a:off x="11352149" y="8510180"/>
            <a:ext cx="4802710" cy="4802710"/>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38100" cap="sq">
              <a:solidFill>
                <a:srgbClr val="FFFFFF"/>
              </a:solidFill>
              <a:prstDash val="solid"/>
              <a:miter/>
            </a:ln>
          </p:spPr>
        </p:sp>
        <p:sp>
          <p:nvSpPr>
            <p:cNvPr name="TextBox 32" id="32"/>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sp>
        <p:nvSpPr>
          <p:cNvPr name="TextBox 33" id="33"/>
          <p:cNvSpPr txBox="true"/>
          <p:nvPr/>
        </p:nvSpPr>
        <p:spPr>
          <a:xfrm rot="0">
            <a:off x="2785341" y="981075"/>
            <a:ext cx="12717318" cy="1342786"/>
          </a:xfrm>
          <a:prstGeom prst="rect">
            <a:avLst/>
          </a:prstGeom>
        </p:spPr>
        <p:txBody>
          <a:bodyPr anchor="t" rtlCol="false" tIns="0" lIns="0" bIns="0" rIns="0">
            <a:spAutoFit/>
          </a:bodyPr>
          <a:lstStyle/>
          <a:p>
            <a:pPr algn="ctr">
              <a:lnSpc>
                <a:spcPts val="9822"/>
              </a:lnSpc>
            </a:pPr>
            <a:r>
              <a:rPr lang="en-US" sz="8540">
                <a:solidFill>
                  <a:srgbClr val="21264D"/>
                </a:solidFill>
                <a:latin typeface="Poppins Bold"/>
              </a:rPr>
              <a:t>FITUR-FITUR</a:t>
            </a:r>
          </a:p>
        </p:txBody>
      </p:sp>
      <p:sp>
        <p:nvSpPr>
          <p:cNvPr name="Freeform 34" id="34"/>
          <p:cNvSpPr/>
          <p:nvPr/>
        </p:nvSpPr>
        <p:spPr>
          <a:xfrm flipH="false" flipV="false" rot="0">
            <a:off x="17416918" y="437666"/>
            <a:ext cx="522620" cy="386739"/>
          </a:xfrm>
          <a:custGeom>
            <a:avLst/>
            <a:gdLst/>
            <a:ahLst/>
            <a:cxnLst/>
            <a:rect r="r" b="b" t="t" l="l"/>
            <a:pathLst>
              <a:path h="386739" w="522620">
                <a:moveTo>
                  <a:pt x="0" y="0"/>
                </a:moveTo>
                <a:lnTo>
                  <a:pt x="522619" y="0"/>
                </a:lnTo>
                <a:lnTo>
                  <a:pt x="522619" y="386738"/>
                </a:lnTo>
                <a:lnTo>
                  <a:pt x="0" y="3867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5" id="35"/>
          <p:cNvSpPr txBox="true"/>
          <p:nvPr/>
        </p:nvSpPr>
        <p:spPr>
          <a:xfrm rot="0">
            <a:off x="12517100" y="486563"/>
            <a:ext cx="4743887" cy="337841"/>
          </a:xfrm>
          <a:prstGeom prst="rect">
            <a:avLst/>
          </a:prstGeom>
        </p:spPr>
        <p:txBody>
          <a:bodyPr anchor="t" rtlCol="false" tIns="0" lIns="0" bIns="0" rIns="0">
            <a:spAutoFit/>
          </a:bodyPr>
          <a:lstStyle/>
          <a:p>
            <a:pPr algn="r">
              <a:lnSpc>
                <a:spcPts val="2533"/>
              </a:lnSpc>
            </a:pPr>
            <a:r>
              <a:rPr lang="en-US" sz="2203">
                <a:solidFill>
                  <a:srgbClr val="21264D"/>
                </a:solidFill>
                <a:latin typeface="Poppins Bold"/>
              </a:rPr>
              <a:t>UNIVERSITAS TELKOM SURABAYA</a:t>
            </a:r>
          </a:p>
        </p:txBody>
      </p:sp>
      <p:sp>
        <p:nvSpPr>
          <p:cNvPr name="Freeform 36" id="36"/>
          <p:cNvSpPr/>
          <p:nvPr/>
        </p:nvSpPr>
        <p:spPr>
          <a:xfrm flipH="false" flipV="false" rot="0">
            <a:off x="-3093261" y="8254746"/>
            <a:ext cx="3657600" cy="2007108"/>
          </a:xfrm>
          <a:custGeom>
            <a:avLst/>
            <a:gdLst/>
            <a:ahLst/>
            <a:cxnLst/>
            <a:rect r="r" b="b" t="t" l="l"/>
            <a:pathLst>
              <a:path h="2007108" w="3657600">
                <a:moveTo>
                  <a:pt x="0" y="0"/>
                </a:moveTo>
                <a:lnTo>
                  <a:pt x="3657600" y="0"/>
                </a:lnTo>
                <a:lnTo>
                  <a:pt x="3657600" y="2007108"/>
                </a:lnTo>
                <a:lnTo>
                  <a:pt x="0" y="200710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37" id="37"/>
          <p:cNvSpPr txBox="true"/>
          <p:nvPr/>
        </p:nvSpPr>
        <p:spPr>
          <a:xfrm rot="0">
            <a:off x="5760859" y="3225050"/>
            <a:ext cx="7589504" cy="3648887"/>
          </a:xfrm>
          <a:prstGeom prst="rect">
            <a:avLst/>
          </a:prstGeom>
        </p:spPr>
        <p:txBody>
          <a:bodyPr anchor="t" rtlCol="false" tIns="0" lIns="0" bIns="0" rIns="0">
            <a:spAutoFit/>
          </a:bodyPr>
          <a:lstStyle/>
          <a:p>
            <a:pPr algn="just" marL="559835" indent="-279917" lvl="1">
              <a:lnSpc>
                <a:spcPts val="3630"/>
              </a:lnSpc>
              <a:buFont typeface="Arial"/>
              <a:buChar char="•"/>
            </a:pPr>
            <a:r>
              <a:rPr lang="en-US" sz="2593">
                <a:solidFill>
                  <a:srgbClr val="000000"/>
                </a:solidFill>
                <a:latin typeface="Open Sans"/>
              </a:rPr>
              <a:t>Login Admin</a:t>
            </a:r>
          </a:p>
          <a:p>
            <a:pPr algn="just" marL="559835" indent="-279917" lvl="1">
              <a:lnSpc>
                <a:spcPts val="3630"/>
              </a:lnSpc>
              <a:buFont typeface="Arial"/>
              <a:buChar char="•"/>
            </a:pPr>
            <a:r>
              <a:rPr lang="en-US" sz="2593">
                <a:solidFill>
                  <a:srgbClr val="000000"/>
                </a:solidFill>
                <a:latin typeface="Open Sans"/>
              </a:rPr>
              <a:t>Crud Buku</a:t>
            </a:r>
          </a:p>
          <a:p>
            <a:pPr algn="just" marL="559835" indent="-279917" lvl="1">
              <a:lnSpc>
                <a:spcPts val="3630"/>
              </a:lnSpc>
              <a:buFont typeface="Arial"/>
              <a:buChar char="•"/>
            </a:pPr>
            <a:r>
              <a:rPr lang="en-US" sz="2593">
                <a:solidFill>
                  <a:srgbClr val="000000"/>
                </a:solidFill>
                <a:latin typeface="Open Sans"/>
              </a:rPr>
              <a:t>Search Buku Sisi Admin (tambah,edit,hapus)</a:t>
            </a:r>
          </a:p>
          <a:p>
            <a:pPr algn="just" marL="559835" indent="-279917" lvl="1">
              <a:lnSpc>
                <a:spcPts val="3630"/>
              </a:lnSpc>
              <a:buFont typeface="Arial"/>
              <a:buChar char="•"/>
            </a:pPr>
            <a:r>
              <a:rPr lang="en-US" sz="2593">
                <a:solidFill>
                  <a:srgbClr val="000000"/>
                </a:solidFill>
                <a:latin typeface="Open Sans"/>
              </a:rPr>
              <a:t>Detail Buku</a:t>
            </a:r>
          </a:p>
          <a:p>
            <a:pPr algn="just" marL="559835" indent="-279917" lvl="1">
              <a:lnSpc>
                <a:spcPts val="3630"/>
              </a:lnSpc>
              <a:buFont typeface="Arial"/>
              <a:buChar char="•"/>
            </a:pPr>
            <a:r>
              <a:rPr lang="en-US" sz="2593">
                <a:solidFill>
                  <a:srgbClr val="000000"/>
                </a:solidFill>
                <a:latin typeface="Open Sans"/>
              </a:rPr>
              <a:t>List Peminjaman (tambah dan edit)</a:t>
            </a:r>
          </a:p>
          <a:p>
            <a:pPr algn="just" marL="559835" indent="-279917" lvl="1">
              <a:lnSpc>
                <a:spcPts val="3630"/>
              </a:lnSpc>
              <a:buFont typeface="Arial"/>
              <a:buChar char="•"/>
            </a:pPr>
            <a:r>
              <a:rPr lang="en-US" sz="2593">
                <a:solidFill>
                  <a:srgbClr val="000000"/>
                </a:solidFill>
                <a:latin typeface="Open Sans"/>
              </a:rPr>
              <a:t>List Karyawan (tambah dan edit)</a:t>
            </a:r>
          </a:p>
          <a:p>
            <a:pPr algn="just" marL="559835" indent="-279917" lvl="1">
              <a:lnSpc>
                <a:spcPts val="3630"/>
              </a:lnSpc>
              <a:buFont typeface="Arial"/>
              <a:buChar char="•"/>
            </a:pPr>
            <a:r>
              <a:rPr lang="en-US" sz="2593">
                <a:solidFill>
                  <a:srgbClr val="000000"/>
                </a:solidFill>
                <a:latin typeface="Open Sans"/>
              </a:rPr>
              <a:t>List Pengunjung ( tambah)</a:t>
            </a:r>
          </a:p>
          <a:p>
            <a:pPr algn="just" marL="559835" indent="-279917" lvl="1">
              <a:lnSpc>
                <a:spcPts val="3630"/>
              </a:lnSpc>
              <a:buFont typeface="Arial"/>
              <a:buChar char="•"/>
            </a:pPr>
            <a:r>
              <a:rPr lang="en-US" sz="2593">
                <a:solidFill>
                  <a:srgbClr val="000000"/>
                </a:solidFill>
                <a:latin typeface="Open Sans"/>
              </a:rPr>
              <a:t>Logout</a:t>
            </a:r>
          </a:p>
        </p:txBody>
      </p:sp>
      <p:sp>
        <p:nvSpPr>
          <p:cNvPr name="Freeform 38" id="38"/>
          <p:cNvSpPr/>
          <p:nvPr/>
        </p:nvSpPr>
        <p:spPr>
          <a:xfrm flipH="false" flipV="false" rot="0">
            <a:off x="194768" y="7696427"/>
            <a:ext cx="2590573" cy="2590573"/>
          </a:xfrm>
          <a:custGeom>
            <a:avLst/>
            <a:gdLst/>
            <a:ahLst/>
            <a:cxnLst/>
            <a:rect r="r" b="b" t="t" l="l"/>
            <a:pathLst>
              <a:path h="2590573" w="2590573">
                <a:moveTo>
                  <a:pt x="0" y="0"/>
                </a:moveTo>
                <a:lnTo>
                  <a:pt x="2590573" y="0"/>
                </a:lnTo>
                <a:lnTo>
                  <a:pt x="2590573" y="2590573"/>
                </a:lnTo>
                <a:lnTo>
                  <a:pt x="0" y="2590573"/>
                </a:lnTo>
                <a:lnTo>
                  <a:pt x="0" y="0"/>
                </a:lnTo>
                <a:close/>
              </a:path>
            </a:pathLst>
          </a:custGeom>
          <a:blipFill>
            <a:blip r:embed="rId6"/>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AFAFA"/>
        </a:solidFill>
      </p:bgPr>
    </p:bg>
    <p:spTree>
      <p:nvGrpSpPr>
        <p:cNvPr id="1" name=""/>
        <p:cNvGrpSpPr/>
        <p:nvPr/>
      </p:nvGrpSpPr>
      <p:grpSpPr>
        <a:xfrm>
          <a:off x="0" y="0"/>
          <a:ext cx="0" cy="0"/>
          <a:chOff x="0" y="0"/>
          <a:chExt cx="0" cy="0"/>
        </a:xfrm>
      </p:grpSpPr>
      <p:sp>
        <p:nvSpPr>
          <p:cNvPr name="Freeform 2" id="2"/>
          <p:cNvSpPr/>
          <p:nvPr/>
        </p:nvSpPr>
        <p:spPr>
          <a:xfrm flipH="false" flipV="false" rot="0">
            <a:off x="17216759" y="508611"/>
            <a:ext cx="522620" cy="386739"/>
          </a:xfrm>
          <a:custGeom>
            <a:avLst/>
            <a:gdLst/>
            <a:ahLst/>
            <a:cxnLst/>
            <a:rect r="r" b="b" t="t" l="l"/>
            <a:pathLst>
              <a:path h="386739" w="522620">
                <a:moveTo>
                  <a:pt x="0" y="0"/>
                </a:moveTo>
                <a:lnTo>
                  <a:pt x="522620" y="0"/>
                </a:lnTo>
                <a:lnTo>
                  <a:pt x="522620" y="386739"/>
                </a:lnTo>
                <a:lnTo>
                  <a:pt x="0" y="3867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5400000">
            <a:off x="-1563335" y="-5116015"/>
            <a:ext cx="7407158" cy="7663241"/>
            <a:chOff x="0" y="0"/>
            <a:chExt cx="9876210" cy="10217654"/>
          </a:xfrm>
        </p:grpSpPr>
        <p:grpSp>
          <p:nvGrpSpPr>
            <p:cNvPr name="Group 4" id="4"/>
            <p:cNvGrpSpPr/>
            <p:nvPr/>
          </p:nvGrpSpPr>
          <p:grpSpPr>
            <a:xfrm rot="-2700000">
              <a:off x="1198675" y="3231264"/>
              <a:ext cx="5787715" cy="5787715"/>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F4F4F4"/>
              </a:solidFill>
            </p:spPr>
          </p:sp>
          <p:sp>
            <p:nvSpPr>
              <p:cNvPr name="TextBox 6" id="6"/>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7" id="7"/>
            <p:cNvGrpSpPr/>
            <p:nvPr/>
          </p:nvGrpSpPr>
          <p:grpSpPr>
            <a:xfrm rot="-2700000">
              <a:off x="2092592" y="1198675"/>
              <a:ext cx="5787715" cy="5787715"/>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3131">
                      <a:alpha val="100000"/>
                    </a:srgbClr>
                  </a:gs>
                  <a:gs pos="100000">
                    <a:srgbClr val="FF914D">
                      <a:alpha val="100000"/>
                    </a:srgbClr>
                  </a:gs>
                </a:gsLst>
                <a:lin ang="0"/>
              </a:gradFill>
            </p:spPr>
          </p:sp>
          <p:sp>
            <p:nvSpPr>
              <p:cNvPr name="TextBox 9" id="9"/>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10" id="10"/>
            <p:cNvGrpSpPr/>
            <p:nvPr/>
          </p:nvGrpSpPr>
          <p:grpSpPr>
            <a:xfrm rot="-2700000">
              <a:off x="2092592" y="3209912"/>
              <a:ext cx="5787715" cy="5787715"/>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F7AD">
                      <a:alpha val="100000"/>
                    </a:srgbClr>
                  </a:gs>
                  <a:gs pos="100000">
                    <a:srgbClr val="FFA9F9">
                      <a:alpha val="100000"/>
                    </a:srgbClr>
                  </a:gs>
                </a:gsLst>
                <a:lin ang="0"/>
              </a:gradFill>
            </p:spPr>
          </p:sp>
          <p:sp>
            <p:nvSpPr>
              <p:cNvPr name="TextBox 12" id="12"/>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13" id="13"/>
            <p:cNvGrpSpPr/>
            <p:nvPr/>
          </p:nvGrpSpPr>
          <p:grpSpPr>
            <a:xfrm rot="-2700000">
              <a:off x="2815706" y="3209912"/>
              <a:ext cx="5787715" cy="5787715"/>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F7AD">
                      <a:alpha val="100000"/>
                    </a:srgbClr>
                  </a:gs>
                  <a:gs pos="100000">
                    <a:srgbClr val="FFA9F9">
                      <a:alpha val="100000"/>
                    </a:srgbClr>
                  </a:gs>
                </a:gsLst>
                <a:lin ang="0"/>
              </a:gradFill>
              <a:ln w="28575" cap="sq">
                <a:solidFill>
                  <a:srgbClr val="FFFFFF"/>
                </a:solidFill>
                <a:prstDash val="solid"/>
                <a:miter/>
              </a:ln>
            </p:spPr>
          </p:sp>
          <p:sp>
            <p:nvSpPr>
              <p:cNvPr name="TextBox 15" id="15"/>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16" id="16"/>
            <p:cNvGrpSpPr/>
            <p:nvPr/>
          </p:nvGrpSpPr>
          <p:grpSpPr>
            <a:xfrm rot="-2700000">
              <a:off x="2889820" y="1198675"/>
              <a:ext cx="5787715" cy="5787715"/>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28575" cap="sq">
                <a:solidFill>
                  <a:srgbClr val="FFFFFF"/>
                </a:solidFill>
                <a:prstDash val="solid"/>
                <a:miter/>
              </a:ln>
            </p:spPr>
          </p:sp>
          <p:sp>
            <p:nvSpPr>
              <p:cNvPr name="TextBox 18" id="18"/>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grpSp>
        <p:nvGrpSpPr>
          <p:cNvPr name="Group 19" id="19"/>
          <p:cNvGrpSpPr/>
          <p:nvPr/>
        </p:nvGrpSpPr>
        <p:grpSpPr>
          <a:xfrm rot="8100000">
            <a:off x="-2368685" y="6157298"/>
            <a:ext cx="6794770" cy="7029681"/>
            <a:chOff x="0" y="0"/>
            <a:chExt cx="9059693" cy="9372909"/>
          </a:xfrm>
        </p:grpSpPr>
        <p:grpSp>
          <p:nvGrpSpPr>
            <p:cNvPr name="Group 20" id="20"/>
            <p:cNvGrpSpPr/>
            <p:nvPr/>
          </p:nvGrpSpPr>
          <p:grpSpPr>
            <a:xfrm rot="-2700000">
              <a:off x="1099575" y="2964119"/>
              <a:ext cx="5309215" cy="5309215"/>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F4F4F4"/>
              </a:solidFill>
            </p:spPr>
          </p:sp>
          <p:sp>
            <p:nvSpPr>
              <p:cNvPr name="TextBox 22" id="22"/>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23" id="23"/>
            <p:cNvGrpSpPr/>
            <p:nvPr/>
          </p:nvGrpSpPr>
          <p:grpSpPr>
            <a:xfrm rot="-2700000">
              <a:off x="1919586" y="1099575"/>
              <a:ext cx="5309215" cy="5309215"/>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8C52FF">
                      <a:alpha val="100000"/>
                    </a:srgbClr>
                  </a:gs>
                  <a:gs pos="100000">
                    <a:srgbClr val="00BF63">
                      <a:alpha val="100000"/>
                    </a:srgbClr>
                  </a:gs>
                </a:gsLst>
                <a:lin ang="0"/>
              </a:gradFill>
            </p:spPr>
          </p:sp>
          <p:sp>
            <p:nvSpPr>
              <p:cNvPr name="TextBox 25" id="25"/>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26" id="26"/>
            <p:cNvGrpSpPr/>
            <p:nvPr/>
          </p:nvGrpSpPr>
          <p:grpSpPr>
            <a:xfrm rot="-2700000">
              <a:off x="1919586" y="2944532"/>
              <a:ext cx="5309215" cy="5309215"/>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5DE0E6">
                      <a:alpha val="100000"/>
                    </a:srgbClr>
                  </a:gs>
                  <a:gs pos="100000">
                    <a:srgbClr val="004AAD">
                      <a:alpha val="100000"/>
                    </a:srgbClr>
                  </a:gs>
                </a:gsLst>
                <a:lin ang="0"/>
              </a:gradFill>
            </p:spPr>
          </p:sp>
          <p:sp>
            <p:nvSpPr>
              <p:cNvPr name="TextBox 28" id="28"/>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29" id="29"/>
            <p:cNvGrpSpPr/>
            <p:nvPr/>
          </p:nvGrpSpPr>
          <p:grpSpPr>
            <a:xfrm rot="-2700000">
              <a:off x="2582917" y="2944532"/>
              <a:ext cx="5309215" cy="5309215"/>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28575" cap="sq">
                <a:solidFill>
                  <a:srgbClr val="FFFFFF"/>
                </a:solidFill>
                <a:prstDash val="solid"/>
                <a:miter/>
              </a:ln>
            </p:spPr>
          </p:sp>
          <p:sp>
            <p:nvSpPr>
              <p:cNvPr name="TextBox 31" id="31"/>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32" id="32"/>
            <p:cNvGrpSpPr/>
            <p:nvPr/>
          </p:nvGrpSpPr>
          <p:grpSpPr>
            <a:xfrm rot="-2700000">
              <a:off x="2650903" y="1099575"/>
              <a:ext cx="5309215" cy="5309215"/>
              <a:chOff x="0" y="0"/>
              <a:chExt cx="812800" cy="812800"/>
            </a:xfrm>
          </p:grpSpPr>
          <p:sp>
            <p:nvSpPr>
              <p:cNvPr name="Freeform 33" id="3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28575" cap="sq">
                <a:solidFill>
                  <a:srgbClr val="FFFFFF"/>
                </a:solidFill>
                <a:prstDash val="solid"/>
                <a:miter/>
              </a:ln>
            </p:spPr>
          </p:sp>
          <p:sp>
            <p:nvSpPr>
              <p:cNvPr name="TextBox 34" id="34"/>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sp>
        <p:nvSpPr>
          <p:cNvPr name="Freeform 35" id="35"/>
          <p:cNvSpPr/>
          <p:nvPr/>
        </p:nvSpPr>
        <p:spPr>
          <a:xfrm flipH="false" flipV="false" rot="0">
            <a:off x="1028700" y="2159497"/>
            <a:ext cx="8289962" cy="1812945"/>
          </a:xfrm>
          <a:custGeom>
            <a:avLst/>
            <a:gdLst/>
            <a:ahLst/>
            <a:cxnLst/>
            <a:rect r="r" b="b" t="t" l="l"/>
            <a:pathLst>
              <a:path h="1812945" w="8289962">
                <a:moveTo>
                  <a:pt x="0" y="0"/>
                </a:moveTo>
                <a:lnTo>
                  <a:pt x="8289962" y="0"/>
                </a:lnTo>
                <a:lnTo>
                  <a:pt x="8289962" y="1812945"/>
                </a:lnTo>
                <a:lnTo>
                  <a:pt x="0" y="1812945"/>
                </a:lnTo>
                <a:lnTo>
                  <a:pt x="0" y="0"/>
                </a:lnTo>
                <a:close/>
              </a:path>
            </a:pathLst>
          </a:custGeom>
          <a:blipFill>
            <a:blip r:embed="rId4"/>
            <a:stretch>
              <a:fillRect l="0" t="0" r="0" b="0"/>
            </a:stretch>
          </a:blipFill>
        </p:spPr>
      </p:sp>
      <p:sp>
        <p:nvSpPr>
          <p:cNvPr name="Freeform 36" id="36"/>
          <p:cNvSpPr/>
          <p:nvPr/>
        </p:nvSpPr>
        <p:spPr>
          <a:xfrm flipH="false" flipV="false" rot="0">
            <a:off x="10635832" y="2356930"/>
            <a:ext cx="6623468" cy="1746951"/>
          </a:xfrm>
          <a:custGeom>
            <a:avLst/>
            <a:gdLst/>
            <a:ahLst/>
            <a:cxnLst/>
            <a:rect r="r" b="b" t="t" l="l"/>
            <a:pathLst>
              <a:path h="1746951" w="6623468">
                <a:moveTo>
                  <a:pt x="0" y="0"/>
                </a:moveTo>
                <a:lnTo>
                  <a:pt x="6623468" y="0"/>
                </a:lnTo>
                <a:lnTo>
                  <a:pt x="6623468" y="1746952"/>
                </a:lnTo>
                <a:lnTo>
                  <a:pt x="0" y="1746952"/>
                </a:lnTo>
                <a:lnTo>
                  <a:pt x="0" y="0"/>
                </a:lnTo>
                <a:close/>
              </a:path>
            </a:pathLst>
          </a:custGeom>
          <a:blipFill>
            <a:blip r:embed="rId5"/>
            <a:stretch>
              <a:fillRect l="0" t="0" r="0" b="0"/>
            </a:stretch>
          </a:blipFill>
        </p:spPr>
      </p:sp>
      <p:sp>
        <p:nvSpPr>
          <p:cNvPr name="TextBox 37" id="37"/>
          <p:cNvSpPr txBox="true"/>
          <p:nvPr/>
        </p:nvSpPr>
        <p:spPr>
          <a:xfrm rot="0">
            <a:off x="7553014" y="828675"/>
            <a:ext cx="3181972" cy="1017966"/>
          </a:xfrm>
          <a:prstGeom prst="rect">
            <a:avLst/>
          </a:prstGeom>
        </p:spPr>
        <p:txBody>
          <a:bodyPr anchor="t" rtlCol="false" tIns="0" lIns="0" bIns="0" rIns="0">
            <a:spAutoFit/>
          </a:bodyPr>
          <a:lstStyle/>
          <a:p>
            <a:pPr algn="l">
              <a:lnSpc>
                <a:spcPts val="7488"/>
              </a:lnSpc>
            </a:pPr>
            <a:r>
              <a:rPr lang="en-US" sz="6511">
                <a:solidFill>
                  <a:srgbClr val="21264D"/>
                </a:solidFill>
                <a:latin typeface="Poppins Bold"/>
              </a:rPr>
              <a:t>MODUL</a:t>
            </a:r>
          </a:p>
        </p:txBody>
      </p:sp>
      <p:sp>
        <p:nvSpPr>
          <p:cNvPr name="TextBox 38" id="38"/>
          <p:cNvSpPr txBox="true"/>
          <p:nvPr/>
        </p:nvSpPr>
        <p:spPr>
          <a:xfrm rot="0">
            <a:off x="12316941" y="557509"/>
            <a:ext cx="4743887" cy="337841"/>
          </a:xfrm>
          <a:prstGeom prst="rect">
            <a:avLst/>
          </a:prstGeom>
        </p:spPr>
        <p:txBody>
          <a:bodyPr anchor="t" rtlCol="false" tIns="0" lIns="0" bIns="0" rIns="0">
            <a:spAutoFit/>
          </a:bodyPr>
          <a:lstStyle/>
          <a:p>
            <a:pPr algn="r">
              <a:lnSpc>
                <a:spcPts val="2533"/>
              </a:lnSpc>
            </a:pPr>
            <a:r>
              <a:rPr lang="en-US" sz="2203">
                <a:solidFill>
                  <a:srgbClr val="21264D"/>
                </a:solidFill>
                <a:latin typeface="Poppins Bold"/>
              </a:rPr>
              <a:t>UNIVERSITAS TELKOM SURABAYA</a:t>
            </a:r>
          </a:p>
        </p:txBody>
      </p:sp>
      <p:sp>
        <p:nvSpPr>
          <p:cNvPr name="TextBox 39" id="39"/>
          <p:cNvSpPr txBox="true"/>
          <p:nvPr/>
        </p:nvSpPr>
        <p:spPr>
          <a:xfrm rot="0">
            <a:off x="854038" y="4228149"/>
            <a:ext cx="8289962" cy="1417683"/>
          </a:xfrm>
          <a:prstGeom prst="rect">
            <a:avLst/>
          </a:prstGeom>
        </p:spPr>
        <p:txBody>
          <a:bodyPr anchor="t" rtlCol="false" tIns="0" lIns="0" bIns="0" rIns="0">
            <a:spAutoFit/>
          </a:bodyPr>
          <a:lstStyle/>
          <a:p>
            <a:pPr algn="just">
              <a:lnSpc>
                <a:spcPts val="3759"/>
              </a:lnSpc>
            </a:pPr>
            <a:r>
              <a:rPr lang="en-US" sz="2685">
                <a:solidFill>
                  <a:srgbClr val="000000"/>
                </a:solidFill>
                <a:latin typeface="Open Sans"/>
              </a:rPr>
              <a:t>Menggunakan functools decorator untuk memastikan apakah pengguna sudah login atau belum</a:t>
            </a:r>
          </a:p>
        </p:txBody>
      </p:sp>
      <p:sp>
        <p:nvSpPr>
          <p:cNvPr name="TextBox 40" id="40"/>
          <p:cNvSpPr txBox="true"/>
          <p:nvPr/>
        </p:nvSpPr>
        <p:spPr>
          <a:xfrm rot="0">
            <a:off x="10635832" y="4228149"/>
            <a:ext cx="6580927" cy="5227683"/>
          </a:xfrm>
          <a:prstGeom prst="rect">
            <a:avLst/>
          </a:prstGeom>
        </p:spPr>
        <p:txBody>
          <a:bodyPr anchor="t" rtlCol="false" tIns="0" lIns="0" bIns="0" rIns="0">
            <a:spAutoFit/>
          </a:bodyPr>
          <a:lstStyle/>
          <a:p>
            <a:pPr algn="just">
              <a:lnSpc>
                <a:spcPts val="3759"/>
              </a:lnSpc>
            </a:pPr>
            <a:r>
              <a:rPr lang="en-US" sz="2685">
                <a:solidFill>
                  <a:srgbClr val="000000"/>
                </a:solidFill>
                <a:latin typeface="Open Sans"/>
              </a:rPr>
              <a:t>Menggunakan modul multithreading, dari kode diatas menambahkan fungsi run_app() yang akan digunakan untuk menjalankan aplikasi flask dalam thread terpisah. Kemudian, membuat sebuah thread baru dan menjalankan run_app() di dalamnya menggunakan modul threading. ini akan memungkinkan aplikasi flask berjalan di background sementara aplikasi lain atau kode lain di script yang dapat dijalankan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AFAFA"/>
        </a:solidFill>
      </p:bgPr>
    </p:bg>
    <p:spTree>
      <p:nvGrpSpPr>
        <p:cNvPr id="1" name=""/>
        <p:cNvGrpSpPr/>
        <p:nvPr/>
      </p:nvGrpSpPr>
      <p:grpSpPr>
        <a:xfrm>
          <a:off x="0" y="0"/>
          <a:ext cx="0" cy="0"/>
          <a:chOff x="0" y="0"/>
          <a:chExt cx="0" cy="0"/>
        </a:xfrm>
      </p:grpSpPr>
      <p:grpSp>
        <p:nvGrpSpPr>
          <p:cNvPr name="Group 2" id="2"/>
          <p:cNvGrpSpPr/>
          <p:nvPr/>
        </p:nvGrpSpPr>
        <p:grpSpPr>
          <a:xfrm rot="406305">
            <a:off x="14890615" y="5743459"/>
            <a:ext cx="6794770" cy="7029681"/>
            <a:chOff x="0" y="0"/>
            <a:chExt cx="9059693" cy="9372909"/>
          </a:xfrm>
        </p:grpSpPr>
        <p:grpSp>
          <p:nvGrpSpPr>
            <p:cNvPr name="Group 3" id="3"/>
            <p:cNvGrpSpPr/>
            <p:nvPr/>
          </p:nvGrpSpPr>
          <p:grpSpPr>
            <a:xfrm rot="-2700000">
              <a:off x="1099575" y="2964119"/>
              <a:ext cx="5309215" cy="5309215"/>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F4F4F4"/>
              </a:solidFill>
            </p:spPr>
          </p:sp>
          <p:sp>
            <p:nvSpPr>
              <p:cNvPr name="TextBox 5" id="5"/>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6" id="6"/>
            <p:cNvGrpSpPr/>
            <p:nvPr/>
          </p:nvGrpSpPr>
          <p:grpSpPr>
            <a:xfrm rot="-2700000">
              <a:off x="1919586" y="1099575"/>
              <a:ext cx="5309215" cy="5309215"/>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8C52FF">
                      <a:alpha val="100000"/>
                    </a:srgbClr>
                  </a:gs>
                  <a:gs pos="100000">
                    <a:srgbClr val="FF914D">
                      <a:alpha val="100000"/>
                    </a:srgbClr>
                  </a:gs>
                </a:gsLst>
                <a:lin ang="0"/>
              </a:gradFill>
            </p:spPr>
          </p:sp>
          <p:sp>
            <p:nvSpPr>
              <p:cNvPr name="TextBox 8" id="8"/>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9" id="9"/>
            <p:cNvGrpSpPr/>
            <p:nvPr/>
          </p:nvGrpSpPr>
          <p:grpSpPr>
            <a:xfrm rot="-2700000">
              <a:off x="1919586" y="2944532"/>
              <a:ext cx="5309215" cy="5309215"/>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8C52FF">
                      <a:alpha val="100000"/>
                    </a:srgbClr>
                  </a:gs>
                  <a:gs pos="100000">
                    <a:srgbClr val="5CE1E6">
                      <a:alpha val="100000"/>
                    </a:srgbClr>
                  </a:gs>
                </a:gsLst>
                <a:lin ang="0"/>
              </a:gradFill>
            </p:spPr>
          </p:sp>
          <p:sp>
            <p:nvSpPr>
              <p:cNvPr name="TextBox 11" id="11"/>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12" id="12"/>
            <p:cNvGrpSpPr/>
            <p:nvPr/>
          </p:nvGrpSpPr>
          <p:grpSpPr>
            <a:xfrm rot="-2700000">
              <a:off x="2582917" y="2944532"/>
              <a:ext cx="5309215" cy="5309215"/>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28575" cap="sq">
                <a:solidFill>
                  <a:srgbClr val="FFFFFF"/>
                </a:solidFill>
                <a:prstDash val="solid"/>
                <a:miter/>
              </a:ln>
            </p:spPr>
          </p:sp>
          <p:sp>
            <p:nvSpPr>
              <p:cNvPr name="TextBox 14" id="14"/>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15" id="15"/>
            <p:cNvGrpSpPr/>
            <p:nvPr/>
          </p:nvGrpSpPr>
          <p:grpSpPr>
            <a:xfrm rot="-2700000">
              <a:off x="2650903" y="1099575"/>
              <a:ext cx="5309215" cy="5309215"/>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28575" cap="sq">
                <a:solidFill>
                  <a:srgbClr val="FFFFFF"/>
                </a:solidFill>
                <a:prstDash val="solid"/>
                <a:miter/>
              </a:ln>
            </p:spPr>
          </p:sp>
          <p:sp>
            <p:nvSpPr>
              <p:cNvPr name="TextBox 17" id="17"/>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sp>
        <p:nvSpPr>
          <p:cNvPr name="Freeform 18" id="18"/>
          <p:cNvSpPr/>
          <p:nvPr/>
        </p:nvSpPr>
        <p:spPr>
          <a:xfrm flipH="false" flipV="false" rot="0">
            <a:off x="-3076309" y="7448260"/>
            <a:ext cx="3657600" cy="2007108"/>
          </a:xfrm>
          <a:custGeom>
            <a:avLst/>
            <a:gdLst/>
            <a:ahLst/>
            <a:cxnLst/>
            <a:rect r="r" b="b" t="t" l="l"/>
            <a:pathLst>
              <a:path h="2007108" w="3657600">
                <a:moveTo>
                  <a:pt x="0" y="0"/>
                </a:moveTo>
                <a:lnTo>
                  <a:pt x="3657600" y="0"/>
                </a:lnTo>
                <a:lnTo>
                  <a:pt x="3657600" y="2007108"/>
                </a:lnTo>
                <a:lnTo>
                  <a:pt x="0" y="200710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9" id="19"/>
          <p:cNvSpPr/>
          <p:nvPr/>
        </p:nvSpPr>
        <p:spPr>
          <a:xfrm flipH="false" flipV="false" rot="0">
            <a:off x="17216759" y="508611"/>
            <a:ext cx="522620" cy="386739"/>
          </a:xfrm>
          <a:custGeom>
            <a:avLst/>
            <a:gdLst/>
            <a:ahLst/>
            <a:cxnLst/>
            <a:rect r="r" b="b" t="t" l="l"/>
            <a:pathLst>
              <a:path h="386739" w="522620">
                <a:moveTo>
                  <a:pt x="0" y="0"/>
                </a:moveTo>
                <a:lnTo>
                  <a:pt x="522620" y="0"/>
                </a:lnTo>
                <a:lnTo>
                  <a:pt x="522620" y="386739"/>
                </a:lnTo>
                <a:lnTo>
                  <a:pt x="0" y="38673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20" id="20"/>
          <p:cNvGrpSpPr/>
          <p:nvPr/>
        </p:nvGrpSpPr>
        <p:grpSpPr>
          <a:xfrm rot="5400000">
            <a:off x="-1748095" y="8334358"/>
            <a:ext cx="6794770" cy="7029681"/>
            <a:chOff x="0" y="0"/>
            <a:chExt cx="9059693" cy="9372909"/>
          </a:xfrm>
        </p:grpSpPr>
        <p:grpSp>
          <p:nvGrpSpPr>
            <p:cNvPr name="Group 21" id="21"/>
            <p:cNvGrpSpPr/>
            <p:nvPr/>
          </p:nvGrpSpPr>
          <p:grpSpPr>
            <a:xfrm rot="-2700000">
              <a:off x="1099575" y="2964119"/>
              <a:ext cx="5309215" cy="5309215"/>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F4F4F4"/>
              </a:solidFill>
            </p:spPr>
          </p:sp>
          <p:sp>
            <p:nvSpPr>
              <p:cNvPr name="TextBox 23" id="23"/>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24" id="24"/>
            <p:cNvGrpSpPr/>
            <p:nvPr/>
          </p:nvGrpSpPr>
          <p:grpSpPr>
            <a:xfrm rot="-2700000">
              <a:off x="1919586" y="1099575"/>
              <a:ext cx="5309215" cy="5309215"/>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5DE0E6">
                      <a:alpha val="100000"/>
                    </a:srgbClr>
                  </a:gs>
                  <a:gs pos="100000">
                    <a:srgbClr val="004AAD">
                      <a:alpha val="100000"/>
                    </a:srgbClr>
                  </a:gs>
                </a:gsLst>
                <a:lin ang="0"/>
              </a:gradFill>
            </p:spPr>
          </p:sp>
          <p:sp>
            <p:nvSpPr>
              <p:cNvPr name="TextBox 26" id="26"/>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27" id="27"/>
            <p:cNvGrpSpPr/>
            <p:nvPr/>
          </p:nvGrpSpPr>
          <p:grpSpPr>
            <a:xfrm rot="-2700000">
              <a:off x="1919586" y="2944532"/>
              <a:ext cx="5309215" cy="5309215"/>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DE59">
                      <a:alpha val="100000"/>
                    </a:srgbClr>
                  </a:gs>
                  <a:gs pos="100000">
                    <a:srgbClr val="FF914D">
                      <a:alpha val="100000"/>
                    </a:srgbClr>
                  </a:gs>
                </a:gsLst>
                <a:lin ang="0"/>
              </a:gradFill>
            </p:spPr>
          </p:sp>
          <p:sp>
            <p:nvSpPr>
              <p:cNvPr name="TextBox 29" id="29"/>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30" id="30"/>
            <p:cNvGrpSpPr/>
            <p:nvPr/>
          </p:nvGrpSpPr>
          <p:grpSpPr>
            <a:xfrm rot="-2700000">
              <a:off x="2582917" y="2944532"/>
              <a:ext cx="5309215" cy="5309215"/>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28575" cap="sq">
                <a:solidFill>
                  <a:srgbClr val="FFFFFF"/>
                </a:solidFill>
                <a:prstDash val="solid"/>
                <a:miter/>
              </a:ln>
            </p:spPr>
          </p:sp>
          <p:sp>
            <p:nvSpPr>
              <p:cNvPr name="TextBox 32" id="32"/>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33" id="33"/>
            <p:cNvGrpSpPr/>
            <p:nvPr/>
          </p:nvGrpSpPr>
          <p:grpSpPr>
            <a:xfrm rot="-2700000">
              <a:off x="2650903" y="1099575"/>
              <a:ext cx="5309215" cy="5309215"/>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28575" cap="sq">
                <a:solidFill>
                  <a:srgbClr val="FFFFFF"/>
                </a:solidFill>
                <a:prstDash val="solid"/>
                <a:miter/>
              </a:ln>
            </p:spPr>
          </p:sp>
          <p:sp>
            <p:nvSpPr>
              <p:cNvPr name="TextBox 35" id="35"/>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grpSp>
        <p:nvGrpSpPr>
          <p:cNvPr name="Group 36" id="36"/>
          <p:cNvGrpSpPr/>
          <p:nvPr/>
        </p:nvGrpSpPr>
        <p:grpSpPr>
          <a:xfrm rot="-8100000">
            <a:off x="-1290145" y="-3831620"/>
            <a:ext cx="7407158" cy="7663241"/>
            <a:chOff x="0" y="0"/>
            <a:chExt cx="9876210" cy="10217654"/>
          </a:xfrm>
        </p:grpSpPr>
        <p:grpSp>
          <p:nvGrpSpPr>
            <p:cNvPr name="Group 37" id="37"/>
            <p:cNvGrpSpPr/>
            <p:nvPr/>
          </p:nvGrpSpPr>
          <p:grpSpPr>
            <a:xfrm rot="-2700000">
              <a:off x="1198675" y="3231264"/>
              <a:ext cx="5787715" cy="5787715"/>
              <a:chOff x="0" y="0"/>
              <a:chExt cx="812800" cy="812800"/>
            </a:xfrm>
          </p:grpSpPr>
          <p:sp>
            <p:nvSpPr>
              <p:cNvPr name="Freeform 38" id="3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F4F4F4"/>
              </a:solidFill>
            </p:spPr>
          </p:sp>
          <p:sp>
            <p:nvSpPr>
              <p:cNvPr name="TextBox 39" id="39"/>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40" id="40"/>
            <p:cNvGrpSpPr/>
            <p:nvPr/>
          </p:nvGrpSpPr>
          <p:grpSpPr>
            <a:xfrm rot="-2700000">
              <a:off x="2092592" y="1198675"/>
              <a:ext cx="5787715" cy="5787715"/>
              <a:chOff x="0" y="0"/>
              <a:chExt cx="812800" cy="812800"/>
            </a:xfrm>
          </p:grpSpPr>
          <p:sp>
            <p:nvSpPr>
              <p:cNvPr name="Freeform 41" id="4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8C52FF">
                      <a:alpha val="100000"/>
                    </a:srgbClr>
                  </a:gs>
                  <a:gs pos="100000">
                    <a:srgbClr val="00BF63">
                      <a:alpha val="100000"/>
                    </a:srgbClr>
                  </a:gs>
                </a:gsLst>
                <a:lin ang="0"/>
              </a:gradFill>
            </p:spPr>
          </p:sp>
          <p:sp>
            <p:nvSpPr>
              <p:cNvPr name="TextBox 42" id="42"/>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43" id="43"/>
            <p:cNvGrpSpPr/>
            <p:nvPr/>
          </p:nvGrpSpPr>
          <p:grpSpPr>
            <a:xfrm rot="-2700000">
              <a:off x="2092592" y="3209912"/>
              <a:ext cx="5787715" cy="5787715"/>
              <a:chOff x="0" y="0"/>
              <a:chExt cx="812800" cy="812800"/>
            </a:xfrm>
          </p:grpSpPr>
          <p:sp>
            <p:nvSpPr>
              <p:cNvPr name="Freeform 44" id="4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0097B2">
                      <a:alpha val="100000"/>
                    </a:srgbClr>
                  </a:gs>
                  <a:gs pos="100000">
                    <a:srgbClr val="7ED957">
                      <a:alpha val="100000"/>
                    </a:srgbClr>
                  </a:gs>
                </a:gsLst>
                <a:lin ang="0"/>
              </a:gradFill>
            </p:spPr>
          </p:sp>
          <p:sp>
            <p:nvSpPr>
              <p:cNvPr name="TextBox 45" id="45"/>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46" id="46"/>
            <p:cNvGrpSpPr/>
            <p:nvPr/>
          </p:nvGrpSpPr>
          <p:grpSpPr>
            <a:xfrm rot="-2700000">
              <a:off x="2815706" y="3209912"/>
              <a:ext cx="5787715" cy="5787715"/>
              <a:chOff x="0" y="0"/>
              <a:chExt cx="812800" cy="812800"/>
            </a:xfrm>
          </p:grpSpPr>
          <p:sp>
            <p:nvSpPr>
              <p:cNvPr name="Freeform 47" id="4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0097B2">
                      <a:alpha val="100000"/>
                    </a:srgbClr>
                  </a:gs>
                  <a:gs pos="100000">
                    <a:srgbClr val="7ED957">
                      <a:alpha val="100000"/>
                    </a:srgbClr>
                  </a:gs>
                </a:gsLst>
                <a:lin ang="0"/>
              </a:gradFill>
              <a:ln w="28575" cap="sq">
                <a:solidFill>
                  <a:srgbClr val="FFFFFF"/>
                </a:solidFill>
                <a:prstDash val="solid"/>
                <a:miter/>
              </a:ln>
            </p:spPr>
          </p:sp>
          <p:sp>
            <p:nvSpPr>
              <p:cNvPr name="TextBox 48" id="48"/>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nvGrpSpPr>
            <p:cNvPr name="Group 49" id="49"/>
            <p:cNvGrpSpPr/>
            <p:nvPr/>
          </p:nvGrpSpPr>
          <p:grpSpPr>
            <a:xfrm rot="-2700000">
              <a:off x="2889820" y="1198675"/>
              <a:ext cx="5787715" cy="5787715"/>
              <a:chOff x="0" y="0"/>
              <a:chExt cx="812800" cy="812800"/>
            </a:xfrm>
          </p:grpSpPr>
          <p:sp>
            <p:nvSpPr>
              <p:cNvPr name="Freeform 50" id="5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28575" cap="sq">
                <a:solidFill>
                  <a:srgbClr val="FFFFFF"/>
                </a:solidFill>
                <a:prstDash val="solid"/>
                <a:miter/>
              </a:ln>
            </p:spPr>
          </p:sp>
          <p:sp>
            <p:nvSpPr>
              <p:cNvPr name="TextBox 51" id="51"/>
              <p:cNvSpPr txBox="true"/>
              <p:nvPr/>
            </p:nvSpPr>
            <p:spPr>
              <a:xfrm>
                <a:off x="0" y="-38100"/>
                <a:ext cx="812800" cy="850900"/>
              </a:xfrm>
              <a:prstGeom prst="rect">
                <a:avLst/>
              </a:prstGeom>
            </p:spPr>
            <p:txBody>
              <a:bodyPr anchor="ctr" rtlCol="false" tIns="38189" lIns="38189" bIns="38189" rIns="38189"/>
              <a:lstStyle/>
              <a:p>
                <a:pPr algn="ctr">
                  <a:lnSpc>
                    <a:spcPts val="2659"/>
                  </a:lnSpc>
                  <a:spcBef>
                    <a:spcPct val="0"/>
                  </a:spcBef>
                </a:pPr>
              </a:p>
            </p:txBody>
          </p:sp>
        </p:grpSp>
      </p:grpSp>
      <p:sp>
        <p:nvSpPr>
          <p:cNvPr name="Freeform 52" id="52"/>
          <p:cNvSpPr/>
          <p:nvPr/>
        </p:nvSpPr>
        <p:spPr>
          <a:xfrm flipH="false" flipV="false" rot="0">
            <a:off x="4031710" y="7316147"/>
            <a:ext cx="2970853" cy="2970853"/>
          </a:xfrm>
          <a:custGeom>
            <a:avLst/>
            <a:gdLst/>
            <a:ahLst/>
            <a:cxnLst/>
            <a:rect r="r" b="b" t="t" l="l"/>
            <a:pathLst>
              <a:path h="2970853" w="2970853">
                <a:moveTo>
                  <a:pt x="0" y="0"/>
                </a:moveTo>
                <a:lnTo>
                  <a:pt x="2970853" y="0"/>
                </a:lnTo>
                <a:lnTo>
                  <a:pt x="2970853" y="2970853"/>
                </a:lnTo>
                <a:lnTo>
                  <a:pt x="0" y="2970853"/>
                </a:lnTo>
                <a:lnTo>
                  <a:pt x="0" y="0"/>
                </a:lnTo>
                <a:close/>
              </a:path>
            </a:pathLst>
          </a:custGeom>
          <a:blipFill>
            <a:blip r:embed="rId6"/>
            <a:stretch>
              <a:fillRect l="0" t="0" r="0" b="0"/>
            </a:stretch>
          </a:blipFill>
        </p:spPr>
      </p:sp>
      <p:sp>
        <p:nvSpPr>
          <p:cNvPr name="TextBox 53" id="53"/>
          <p:cNvSpPr txBox="true"/>
          <p:nvPr/>
        </p:nvSpPr>
        <p:spPr>
          <a:xfrm rot="0">
            <a:off x="5962028" y="4538407"/>
            <a:ext cx="6354913" cy="1017966"/>
          </a:xfrm>
          <a:prstGeom prst="rect">
            <a:avLst/>
          </a:prstGeom>
        </p:spPr>
        <p:txBody>
          <a:bodyPr anchor="t" rtlCol="false" tIns="0" lIns="0" bIns="0" rIns="0">
            <a:spAutoFit/>
          </a:bodyPr>
          <a:lstStyle/>
          <a:p>
            <a:pPr algn="l">
              <a:lnSpc>
                <a:spcPts val="7488"/>
              </a:lnSpc>
            </a:pPr>
            <a:r>
              <a:rPr lang="en-US" sz="6511">
                <a:solidFill>
                  <a:srgbClr val="21264D"/>
                </a:solidFill>
                <a:latin typeface="Poppins Bold"/>
              </a:rPr>
              <a:t>DEMO APLIKASI</a:t>
            </a:r>
          </a:p>
        </p:txBody>
      </p:sp>
      <p:sp>
        <p:nvSpPr>
          <p:cNvPr name="TextBox 54" id="54"/>
          <p:cNvSpPr txBox="true"/>
          <p:nvPr/>
        </p:nvSpPr>
        <p:spPr>
          <a:xfrm rot="0">
            <a:off x="12316941" y="557509"/>
            <a:ext cx="4743887" cy="337841"/>
          </a:xfrm>
          <a:prstGeom prst="rect">
            <a:avLst/>
          </a:prstGeom>
        </p:spPr>
        <p:txBody>
          <a:bodyPr anchor="t" rtlCol="false" tIns="0" lIns="0" bIns="0" rIns="0">
            <a:spAutoFit/>
          </a:bodyPr>
          <a:lstStyle/>
          <a:p>
            <a:pPr algn="r">
              <a:lnSpc>
                <a:spcPts val="2533"/>
              </a:lnSpc>
            </a:pPr>
            <a:r>
              <a:rPr lang="en-US" sz="2203">
                <a:solidFill>
                  <a:srgbClr val="21264D"/>
                </a:solidFill>
                <a:latin typeface="Poppins Bold"/>
              </a:rPr>
              <a:t>UNIVERSITAS TELKOM SURABAYA</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AFAFA"/>
        </a:solidFill>
      </p:bgPr>
    </p:bg>
    <p:spTree>
      <p:nvGrpSpPr>
        <p:cNvPr id="1" name=""/>
        <p:cNvGrpSpPr/>
        <p:nvPr/>
      </p:nvGrpSpPr>
      <p:grpSpPr>
        <a:xfrm>
          <a:off x="0" y="0"/>
          <a:ext cx="0" cy="0"/>
          <a:chOff x="0" y="0"/>
          <a:chExt cx="0" cy="0"/>
        </a:xfrm>
      </p:grpSpPr>
      <p:grpSp>
        <p:nvGrpSpPr>
          <p:cNvPr name="Group 2" id="2"/>
          <p:cNvGrpSpPr/>
          <p:nvPr/>
        </p:nvGrpSpPr>
        <p:grpSpPr>
          <a:xfrm rot="0">
            <a:off x="5325267" y="-2294192"/>
            <a:ext cx="12962733" cy="12962733"/>
            <a:chOff x="0" y="0"/>
            <a:chExt cx="6350000" cy="6350000"/>
          </a:xfrm>
        </p:grpSpPr>
        <p:sp>
          <p:nvSpPr>
            <p:cNvPr name="Freeform 3" id="3"/>
            <p:cNvSpPr/>
            <p:nvPr/>
          </p:nvSpPr>
          <p:spPr>
            <a:xfrm flipH="false" flipV="false" rot="0">
              <a:off x="-95377" y="-95377"/>
              <a:ext cx="6540754" cy="6540754"/>
            </a:xfrm>
            <a:custGeom>
              <a:avLst/>
              <a:gdLst/>
              <a:ahLst/>
              <a:cxnLst/>
              <a:rect r="r" b="b" t="t" l="l"/>
              <a:pathLst>
                <a:path h="6540754" w="6540754">
                  <a:moveTo>
                    <a:pt x="6540754" y="0"/>
                  </a:moveTo>
                  <a:lnTo>
                    <a:pt x="0" y="6540754"/>
                  </a:lnTo>
                  <a:lnTo>
                    <a:pt x="6540754" y="6540754"/>
                  </a:lnTo>
                  <a:close/>
                </a:path>
              </a:pathLst>
            </a:custGeom>
            <a:blipFill>
              <a:blip r:embed="rId2"/>
              <a:stretch>
                <a:fillRect l="-61357" t="-764" r="-90789" b="-74533"/>
              </a:stretch>
            </a:blipFill>
          </p:spPr>
        </p:sp>
      </p:grpSp>
      <p:grpSp>
        <p:nvGrpSpPr>
          <p:cNvPr name="Group 4" id="4"/>
          <p:cNvGrpSpPr/>
          <p:nvPr/>
        </p:nvGrpSpPr>
        <p:grpSpPr>
          <a:xfrm rot="-2700000">
            <a:off x="2023374" y="8628063"/>
            <a:ext cx="4802710" cy="4802710"/>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F4F4F4"/>
            </a:solidFill>
          </p:spPr>
        </p:sp>
        <p:sp>
          <p:nvSpPr>
            <p:cNvPr name="TextBox 6" id="6"/>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2700000">
            <a:off x="11844164" y="-3447868"/>
            <a:ext cx="4802710" cy="480271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8C52FF">
                    <a:alpha val="100000"/>
                  </a:srgbClr>
                </a:gs>
                <a:gs pos="100000">
                  <a:srgbClr val="5CE1E6">
                    <a:alpha val="100000"/>
                  </a:srgbClr>
                </a:gs>
              </a:gsLst>
              <a:lin ang="0"/>
            </a:gradFill>
          </p:spPr>
        </p:sp>
        <p:sp>
          <p:nvSpPr>
            <p:cNvPr name="TextBox 9" id="9"/>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2700000">
            <a:off x="-472116" y="8263609"/>
            <a:ext cx="4802710" cy="480271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000000">
                    <a:alpha val="100000"/>
                  </a:srgbClr>
                </a:gs>
                <a:gs pos="100000">
                  <a:srgbClr val="3533CD">
                    <a:alpha val="100000"/>
                  </a:srgbClr>
                </a:gs>
              </a:gsLst>
              <a:lin ang="0"/>
            </a:gradFill>
          </p:spPr>
        </p:sp>
        <p:sp>
          <p:nvSpPr>
            <p:cNvPr name="TextBox 12" id="12"/>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13" id="13"/>
          <p:cNvGrpSpPr/>
          <p:nvPr/>
        </p:nvGrpSpPr>
        <p:grpSpPr>
          <a:xfrm rot="-2700000">
            <a:off x="14857945" y="-2401355"/>
            <a:ext cx="4802710" cy="4802710"/>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CDFFD8">
                    <a:alpha val="100000"/>
                  </a:srgbClr>
                </a:gs>
                <a:gs pos="100000">
                  <a:srgbClr val="94B9FF">
                    <a:alpha val="100000"/>
                  </a:srgbClr>
                </a:gs>
              </a:gsLst>
              <a:lin ang="0"/>
            </a:gradFill>
          </p:spPr>
        </p:sp>
        <p:sp>
          <p:nvSpPr>
            <p:cNvPr name="TextBox 15" id="15"/>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16" id="16"/>
          <p:cNvGrpSpPr/>
          <p:nvPr/>
        </p:nvGrpSpPr>
        <p:grpSpPr>
          <a:xfrm rot="-2700000">
            <a:off x="2045097" y="9507110"/>
            <a:ext cx="4802710" cy="4802710"/>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5170FF">
                    <a:alpha val="100000"/>
                  </a:srgbClr>
                </a:gs>
                <a:gs pos="100000">
                  <a:srgbClr val="FF66C4">
                    <a:alpha val="100000"/>
                  </a:srgbClr>
                </a:gs>
              </a:gsLst>
              <a:lin ang="0"/>
            </a:gradFill>
          </p:spPr>
        </p:sp>
        <p:sp>
          <p:nvSpPr>
            <p:cNvPr name="TextBox 18" id="18"/>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19" id="19"/>
          <p:cNvGrpSpPr/>
          <p:nvPr/>
        </p:nvGrpSpPr>
        <p:grpSpPr>
          <a:xfrm rot="-2700000">
            <a:off x="11844164" y="-4057466"/>
            <a:ext cx="4802710" cy="4802710"/>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38100" cap="sq">
              <a:solidFill>
                <a:srgbClr val="FFFFFF"/>
              </a:solidFill>
              <a:prstDash val="solid"/>
              <a:miter/>
            </a:ln>
          </p:spPr>
        </p:sp>
        <p:sp>
          <p:nvSpPr>
            <p:cNvPr name="TextBox 21" id="21"/>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22" id="22"/>
          <p:cNvGrpSpPr/>
          <p:nvPr/>
        </p:nvGrpSpPr>
        <p:grpSpPr>
          <a:xfrm rot="-2700000">
            <a:off x="2045097" y="10075771"/>
            <a:ext cx="4802710" cy="4802710"/>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38100" cap="sq">
              <a:solidFill>
                <a:srgbClr val="FFFFFF"/>
              </a:solidFill>
              <a:prstDash val="solid"/>
              <a:miter/>
            </a:ln>
          </p:spPr>
        </p:sp>
        <p:sp>
          <p:nvSpPr>
            <p:cNvPr name="TextBox 24" id="24"/>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25" id="25"/>
          <p:cNvGrpSpPr/>
          <p:nvPr/>
        </p:nvGrpSpPr>
        <p:grpSpPr>
          <a:xfrm rot="-2700000">
            <a:off x="14876362" y="-3233068"/>
            <a:ext cx="4802710" cy="4802710"/>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38100" cap="sq">
              <a:solidFill>
                <a:srgbClr val="FFFFFF"/>
              </a:solidFill>
              <a:prstDash val="solid"/>
              <a:miter/>
            </a:ln>
          </p:spPr>
        </p:sp>
        <p:sp>
          <p:nvSpPr>
            <p:cNvPr name="TextBox 27" id="27"/>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28" id="28"/>
          <p:cNvGrpSpPr/>
          <p:nvPr/>
        </p:nvGrpSpPr>
        <p:grpSpPr>
          <a:xfrm rot="-2700000">
            <a:off x="-472116" y="8912205"/>
            <a:ext cx="4802710" cy="4802710"/>
            <a:chOff x="0" y="0"/>
            <a:chExt cx="812800" cy="812800"/>
          </a:xfrm>
        </p:grpSpPr>
        <p:sp>
          <p:nvSpPr>
            <p:cNvPr name="Freeform 29" id="2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00000">
                <a:alpha val="0"/>
              </a:srgbClr>
            </a:solidFill>
            <a:ln w="38100" cap="sq">
              <a:solidFill>
                <a:srgbClr val="FFFFFF"/>
              </a:solidFill>
              <a:prstDash val="solid"/>
              <a:miter/>
            </a:ln>
          </p:spPr>
        </p:sp>
        <p:sp>
          <p:nvSpPr>
            <p:cNvPr name="TextBox 30" id="30"/>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sp>
        <p:nvSpPr>
          <p:cNvPr name="Freeform 31" id="31"/>
          <p:cNvSpPr/>
          <p:nvPr/>
        </p:nvSpPr>
        <p:spPr>
          <a:xfrm flipH="false" flipV="false" rot="0">
            <a:off x="-3076309" y="209058"/>
            <a:ext cx="3657600" cy="2007108"/>
          </a:xfrm>
          <a:custGeom>
            <a:avLst/>
            <a:gdLst/>
            <a:ahLst/>
            <a:cxnLst/>
            <a:rect r="r" b="b" t="t" l="l"/>
            <a:pathLst>
              <a:path h="2007108" w="3657600">
                <a:moveTo>
                  <a:pt x="0" y="0"/>
                </a:moveTo>
                <a:lnTo>
                  <a:pt x="3657600" y="0"/>
                </a:lnTo>
                <a:lnTo>
                  <a:pt x="3657600" y="2007108"/>
                </a:lnTo>
                <a:lnTo>
                  <a:pt x="0" y="200710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2" id="32"/>
          <p:cNvSpPr/>
          <p:nvPr/>
        </p:nvSpPr>
        <p:spPr>
          <a:xfrm flipH="false" flipV="false" rot="0">
            <a:off x="1338542" y="825873"/>
            <a:ext cx="522620" cy="386739"/>
          </a:xfrm>
          <a:custGeom>
            <a:avLst/>
            <a:gdLst/>
            <a:ahLst/>
            <a:cxnLst/>
            <a:rect r="r" b="b" t="t" l="l"/>
            <a:pathLst>
              <a:path h="386739" w="522620">
                <a:moveTo>
                  <a:pt x="0" y="0"/>
                </a:moveTo>
                <a:lnTo>
                  <a:pt x="522620" y="0"/>
                </a:lnTo>
                <a:lnTo>
                  <a:pt x="522620" y="386739"/>
                </a:lnTo>
                <a:lnTo>
                  <a:pt x="0" y="38673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33" id="33"/>
          <p:cNvSpPr txBox="true"/>
          <p:nvPr/>
        </p:nvSpPr>
        <p:spPr>
          <a:xfrm rot="0">
            <a:off x="1338542" y="2905490"/>
            <a:ext cx="9784007" cy="1737235"/>
          </a:xfrm>
          <a:prstGeom prst="rect">
            <a:avLst/>
          </a:prstGeom>
        </p:spPr>
        <p:txBody>
          <a:bodyPr anchor="t" rtlCol="false" tIns="0" lIns="0" bIns="0" rIns="0">
            <a:spAutoFit/>
          </a:bodyPr>
          <a:lstStyle/>
          <a:p>
            <a:pPr algn="l">
              <a:lnSpc>
                <a:spcPts val="12683"/>
              </a:lnSpc>
            </a:pPr>
            <a:r>
              <a:rPr lang="en-US" sz="11029">
                <a:solidFill>
                  <a:srgbClr val="000000"/>
                </a:solidFill>
                <a:latin typeface="Poppins Bold"/>
              </a:rPr>
              <a:t>TERIMAKASIH</a:t>
            </a:r>
          </a:p>
        </p:txBody>
      </p:sp>
      <p:sp>
        <p:nvSpPr>
          <p:cNvPr name="TextBox 34" id="34"/>
          <p:cNvSpPr txBox="true"/>
          <p:nvPr/>
        </p:nvSpPr>
        <p:spPr>
          <a:xfrm rot="0">
            <a:off x="1338542" y="4655456"/>
            <a:ext cx="8555376" cy="756252"/>
          </a:xfrm>
          <a:prstGeom prst="rect">
            <a:avLst/>
          </a:prstGeom>
        </p:spPr>
        <p:txBody>
          <a:bodyPr anchor="t" rtlCol="false" tIns="0" lIns="0" bIns="0" rIns="0">
            <a:spAutoFit/>
          </a:bodyPr>
          <a:lstStyle/>
          <a:p>
            <a:pPr algn="l">
              <a:lnSpc>
                <a:spcPts val="5521"/>
              </a:lnSpc>
            </a:pPr>
            <a:r>
              <a:rPr lang="en-US" sz="4801" spc="729">
                <a:solidFill>
                  <a:srgbClr val="21264D"/>
                </a:solidFill>
                <a:latin typeface="Poppins"/>
              </a:rPr>
              <a:t>ATAS PERHATIANNYA</a:t>
            </a:r>
          </a:p>
        </p:txBody>
      </p:sp>
      <p:sp>
        <p:nvSpPr>
          <p:cNvPr name="TextBox 35" id="35"/>
          <p:cNvSpPr txBox="true"/>
          <p:nvPr/>
        </p:nvSpPr>
        <p:spPr>
          <a:xfrm rot="0">
            <a:off x="2052785" y="878199"/>
            <a:ext cx="4743887" cy="337841"/>
          </a:xfrm>
          <a:prstGeom prst="rect">
            <a:avLst/>
          </a:prstGeom>
        </p:spPr>
        <p:txBody>
          <a:bodyPr anchor="t" rtlCol="false" tIns="0" lIns="0" bIns="0" rIns="0">
            <a:spAutoFit/>
          </a:bodyPr>
          <a:lstStyle/>
          <a:p>
            <a:pPr algn="r">
              <a:lnSpc>
                <a:spcPts val="2533"/>
              </a:lnSpc>
            </a:pPr>
            <a:r>
              <a:rPr lang="en-US" sz="2203">
                <a:solidFill>
                  <a:srgbClr val="21264D"/>
                </a:solidFill>
                <a:latin typeface="Poppins Bold"/>
              </a:rPr>
              <a:t>UNIVERSITAS TELKOM SURABAYA</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DAGDWfKuwcA</dc:identifier>
  <dcterms:modified xsi:type="dcterms:W3CDTF">2011-08-01T06:04:30Z</dcterms:modified>
  <cp:revision>1</cp:revision>
  <dc:title>UAS_KEL7</dc:title>
</cp:coreProperties>
</file>

<file path=docProps/thumbnail.jpeg>
</file>